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68" r:id="rId2"/>
    <p:sldMasterId id="2147483676" r:id="rId3"/>
  </p:sldMasterIdLst>
  <p:notesMasterIdLst>
    <p:notesMasterId r:id="rId16"/>
  </p:notesMasterIdLst>
  <p:sldIdLst>
    <p:sldId id="256" r:id="rId4"/>
    <p:sldId id="282" r:id="rId5"/>
    <p:sldId id="265" r:id="rId6"/>
    <p:sldId id="280" r:id="rId7"/>
    <p:sldId id="281" r:id="rId8"/>
    <p:sldId id="261" r:id="rId9"/>
    <p:sldId id="284" r:id="rId10"/>
    <p:sldId id="285" r:id="rId11"/>
    <p:sldId id="286" r:id="rId12"/>
    <p:sldId id="287" r:id="rId13"/>
    <p:sldId id="288" r:id="rId14"/>
    <p:sldId id="270" r:id="rId15"/>
  </p:sldIdLst>
  <p:sldSz cx="20116800" cy="10287000"/>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00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F0AAFC-AC0A-44A1-8374-79EB255990EC}" v="1" dt="2024-08-28T18:49:51.2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98"/>
    <p:restoredTop sz="86298" autoAdjust="0"/>
  </p:normalViewPr>
  <p:slideViewPr>
    <p:cSldViewPr snapToGrid="0" snapToObjects="1">
      <p:cViewPr varScale="1">
        <p:scale>
          <a:sx n="92" d="100"/>
          <a:sy n="92" d="100"/>
        </p:scale>
        <p:origin x="38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igail Peschges" userId="6f89b98a-c6df-4c43-bc0e-2cc3253ca6dd" providerId="ADAL" clId="{53F0AAFC-AC0A-44A1-8374-79EB255990EC}"/>
    <pc:docChg chg="custSel modSld sldOrd">
      <pc:chgData name="Abigail Peschges" userId="6f89b98a-c6df-4c43-bc0e-2cc3253ca6dd" providerId="ADAL" clId="{53F0AAFC-AC0A-44A1-8374-79EB255990EC}" dt="2024-08-28T18:51:44.467" v="4745" actId="20577"/>
      <pc:docMkLst>
        <pc:docMk/>
      </pc:docMkLst>
      <pc:sldChg chg="modNotesTx">
        <pc:chgData name="Abigail Peschges" userId="6f89b98a-c6df-4c43-bc0e-2cc3253ca6dd" providerId="ADAL" clId="{53F0AAFC-AC0A-44A1-8374-79EB255990EC}" dt="2024-08-28T18:28:32.636" v="120" actId="20577"/>
        <pc:sldMkLst>
          <pc:docMk/>
          <pc:sldMk cId="2464338370" sldId="256"/>
        </pc:sldMkLst>
      </pc:sldChg>
      <pc:sldChg chg="ord modNotesTx">
        <pc:chgData name="Abigail Peschges" userId="6f89b98a-c6df-4c43-bc0e-2cc3253ca6dd" providerId="ADAL" clId="{53F0AAFC-AC0A-44A1-8374-79EB255990EC}" dt="2024-08-28T18:51:03.631" v="4621"/>
        <pc:sldMkLst>
          <pc:docMk/>
          <pc:sldMk cId="2427825917" sldId="261"/>
        </pc:sldMkLst>
      </pc:sldChg>
      <pc:sldChg chg="modSp mod modNotesTx">
        <pc:chgData name="Abigail Peschges" userId="6f89b98a-c6df-4c43-bc0e-2cc3253ca6dd" providerId="ADAL" clId="{53F0AAFC-AC0A-44A1-8374-79EB255990EC}" dt="2024-08-28T18:35:03.856" v="1514" actId="20577"/>
        <pc:sldMkLst>
          <pc:docMk/>
          <pc:sldMk cId="334163971" sldId="265"/>
        </pc:sldMkLst>
        <pc:spChg chg="mod">
          <ac:chgData name="Abigail Peschges" userId="6f89b98a-c6df-4c43-bc0e-2cc3253ca6dd" providerId="ADAL" clId="{53F0AAFC-AC0A-44A1-8374-79EB255990EC}" dt="2024-08-28T18:34:46.801" v="1513" actId="20577"/>
          <ac:spMkLst>
            <pc:docMk/>
            <pc:sldMk cId="334163971" sldId="265"/>
            <ac:spMk id="4" creationId="{F8C167CF-166E-CFD7-AE1D-532DCEEB184C}"/>
          </ac:spMkLst>
        </pc:spChg>
      </pc:sldChg>
      <pc:sldChg chg="modNotesTx">
        <pc:chgData name="Abigail Peschges" userId="6f89b98a-c6df-4c43-bc0e-2cc3253ca6dd" providerId="ADAL" clId="{53F0AAFC-AC0A-44A1-8374-79EB255990EC}" dt="2024-08-28T18:50:12.844" v="4471" actId="20577"/>
        <pc:sldMkLst>
          <pc:docMk/>
          <pc:sldMk cId="4292987622" sldId="280"/>
        </pc:sldMkLst>
      </pc:sldChg>
      <pc:sldChg chg="modNotesTx">
        <pc:chgData name="Abigail Peschges" userId="6f89b98a-c6df-4c43-bc0e-2cc3253ca6dd" providerId="ADAL" clId="{53F0AAFC-AC0A-44A1-8374-79EB255990EC}" dt="2024-08-28T18:51:44.467" v="4745" actId="20577"/>
        <pc:sldMkLst>
          <pc:docMk/>
          <pc:sldMk cId="3025933751" sldId="281"/>
        </pc:sldMkLst>
      </pc:sldChg>
      <pc:sldChg chg="modNotesTx">
        <pc:chgData name="Abigail Peschges" userId="6f89b98a-c6df-4c43-bc0e-2cc3253ca6dd" providerId="ADAL" clId="{53F0AAFC-AC0A-44A1-8374-79EB255990EC}" dt="2024-08-28T18:30:51.370" v="649" actId="20577"/>
        <pc:sldMkLst>
          <pc:docMk/>
          <pc:sldMk cId="1062254361" sldId="282"/>
        </pc:sldMkLst>
      </pc:sldChg>
    </pc:docChg>
  </pc:docChgLst>
  <pc:docChgLst>
    <pc:chgData name="Abigail Peschges" userId="S::apeschges@uwlax.edu::6f89b98a-c6df-4c43-bc0e-2cc3253ca6dd" providerId="AD" clId="Web-{56797538-F51A-30D3-21B3-E6F67D5C46D9}"/>
    <pc:docChg chg="delSld">
      <pc:chgData name="Abigail Peschges" userId="S::apeschges@uwlax.edu::6f89b98a-c6df-4c43-bc0e-2cc3253ca6dd" providerId="AD" clId="Web-{56797538-F51A-30D3-21B3-E6F67D5C46D9}" dt="2024-08-19T14:54:00.841" v="0"/>
      <pc:docMkLst>
        <pc:docMk/>
      </pc:docMkLst>
      <pc:sldChg chg="del">
        <pc:chgData name="Abigail Peschges" userId="S::apeschges@uwlax.edu::6f89b98a-c6df-4c43-bc0e-2cc3253ca6dd" providerId="AD" clId="Web-{56797538-F51A-30D3-21B3-E6F67D5C46D9}" dt="2024-08-19T14:54:00.841" v="0"/>
        <pc:sldMkLst>
          <pc:docMk/>
          <pc:sldMk cId="4178063454" sldId="278"/>
        </pc:sldMkLst>
      </pc:sldChg>
    </pc:docChg>
  </pc:docChgLst>
  <pc:docChgLst>
    <pc:chgData name="Abigail Peschges" userId="S::apeschges@uwlax.edu::6f89b98a-c6df-4c43-bc0e-2cc3253ca6dd" providerId="AD" clId="Web-{607BD207-0C78-E5C6-8AA4-E73028DD05A8}"/>
    <pc:docChg chg="modSld">
      <pc:chgData name="Abigail Peschges" userId="S::apeschges@uwlax.edu::6f89b98a-c6df-4c43-bc0e-2cc3253ca6dd" providerId="AD" clId="Web-{607BD207-0C78-E5C6-8AA4-E73028DD05A8}" dt="2024-08-28T18:26:57.420" v="63"/>
      <pc:docMkLst>
        <pc:docMk/>
      </pc:docMkLst>
      <pc:sldChg chg="modNotes">
        <pc:chgData name="Abigail Peschges" userId="S::apeschges@uwlax.edu::6f89b98a-c6df-4c43-bc0e-2cc3253ca6dd" providerId="AD" clId="Web-{607BD207-0C78-E5C6-8AA4-E73028DD05A8}" dt="2024-08-28T18:26:57.420" v="63"/>
        <pc:sldMkLst>
          <pc:docMk/>
          <pc:sldMk cId="1062254361"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8FC4CF47-293A-9146-AD73-E74EE1BF593C}" type="datetimeFigureOut">
              <a:rPr lang="en-US" smtClean="0"/>
              <a:t>8/28/2024</a:t>
            </a:fld>
            <a:endParaRPr lang="en-US"/>
          </a:p>
        </p:txBody>
      </p:sp>
      <p:sp>
        <p:nvSpPr>
          <p:cNvPr id="4" name="Slide Image Placeholder 3"/>
          <p:cNvSpPr>
            <a:spLocks noGrp="1" noRot="1" noChangeAspect="1"/>
          </p:cNvSpPr>
          <p:nvPr>
            <p:ph type="sldImg" idx="2"/>
          </p:nvPr>
        </p:nvSpPr>
        <p:spPr>
          <a:xfrm>
            <a:off x="452438" y="1173163"/>
            <a:ext cx="6194425" cy="3167062"/>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1F42781E-DF9A-1C4C-B6EE-1003020C65DC}" type="slidenum">
              <a:rPr lang="en-US" smtClean="0"/>
              <a:t>‹#›</a:t>
            </a:fld>
            <a:endParaRPr lang="en-US"/>
          </a:p>
        </p:txBody>
      </p:sp>
    </p:spTree>
    <p:extLst>
      <p:ext uri="{BB962C8B-B14F-4D97-AF65-F5344CB8AC3E}">
        <p14:creationId xmlns:p14="http://schemas.microsoft.com/office/powerpoint/2010/main" val="3333548628"/>
      </p:ext>
    </p:extLst>
  </p:cSld>
  <p:clrMap bg1="lt1" tx1="dk1" bg2="lt2" tx2="dk2" accent1="accent1" accent2="accent2" accent3="accent3" accent4="accent4" accent5="accent5" accent6="accent6" hlink="hlink" folHlink="folHlink"/>
  <p:notesStyle>
    <a:lvl1pPr marL="0" algn="l" defTabSz="1459382" rtl="0" eaLnBrk="1" latinLnBrk="0" hangingPunct="1">
      <a:defRPr sz="1915" kern="1200">
        <a:solidFill>
          <a:schemeClr val="tx1"/>
        </a:solidFill>
        <a:latin typeface="+mn-lt"/>
        <a:ea typeface="+mn-ea"/>
        <a:cs typeface="+mn-cs"/>
      </a:defRPr>
    </a:lvl1pPr>
    <a:lvl2pPr marL="729691" algn="l" defTabSz="1459382" rtl="0" eaLnBrk="1" latinLnBrk="0" hangingPunct="1">
      <a:defRPr sz="1915" kern="1200">
        <a:solidFill>
          <a:schemeClr val="tx1"/>
        </a:solidFill>
        <a:latin typeface="+mn-lt"/>
        <a:ea typeface="+mn-ea"/>
        <a:cs typeface="+mn-cs"/>
      </a:defRPr>
    </a:lvl2pPr>
    <a:lvl3pPr marL="1459382" algn="l" defTabSz="1459382" rtl="0" eaLnBrk="1" latinLnBrk="0" hangingPunct="1">
      <a:defRPr sz="1915" kern="1200">
        <a:solidFill>
          <a:schemeClr val="tx1"/>
        </a:solidFill>
        <a:latin typeface="+mn-lt"/>
        <a:ea typeface="+mn-ea"/>
        <a:cs typeface="+mn-cs"/>
      </a:defRPr>
    </a:lvl3pPr>
    <a:lvl4pPr marL="2189074" algn="l" defTabSz="1459382" rtl="0" eaLnBrk="1" latinLnBrk="0" hangingPunct="1">
      <a:defRPr sz="1915" kern="1200">
        <a:solidFill>
          <a:schemeClr val="tx1"/>
        </a:solidFill>
        <a:latin typeface="+mn-lt"/>
        <a:ea typeface="+mn-ea"/>
        <a:cs typeface="+mn-cs"/>
      </a:defRPr>
    </a:lvl4pPr>
    <a:lvl5pPr marL="2918765" algn="l" defTabSz="1459382" rtl="0" eaLnBrk="1" latinLnBrk="0" hangingPunct="1">
      <a:defRPr sz="1915" kern="1200">
        <a:solidFill>
          <a:schemeClr val="tx1"/>
        </a:solidFill>
        <a:latin typeface="+mn-lt"/>
        <a:ea typeface="+mn-ea"/>
        <a:cs typeface="+mn-cs"/>
      </a:defRPr>
    </a:lvl5pPr>
    <a:lvl6pPr marL="3648456" algn="l" defTabSz="1459382" rtl="0" eaLnBrk="1" latinLnBrk="0" hangingPunct="1">
      <a:defRPr sz="1915" kern="1200">
        <a:solidFill>
          <a:schemeClr val="tx1"/>
        </a:solidFill>
        <a:latin typeface="+mn-lt"/>
        <a:ea typeface="+mn-ea"/>
        <a:cs typeface="+mn-cs"/>
      </a:defRPr>
    </a:lvl6pPr>
    <a:lvl7pPr marL="4378147" algn="l" defTabSz="1459382" rtl="0" eaLnBrk="1" latinLnBrk="0" hangingPunct="1">
      <a:defRPr sz="1915" kern="1200">
        <a:solidFill>
          <a:schemeClr val="tx1"/>
        </a:solidFill>
        <a:latin typeface="+mn-lt"/>
        <a:ea typeface="+mn-ea"/>
        <a:cs typeface="+mn-cs"/>
      </a:defRPr>
    </a:lvl7pPr>
    <a:lvl8pPr marL="5107838" algn="l" defTabSz="1459382" rtl="0" eaLnBrk="1" latinLnBrk="0" hangingPunct="1">
      <a:defRPr sz="1915" kern="1200">
        <a:solidFill>
          <a:schemeClr val="tx1"/>
        </a:solidFill>
        <a:latin typeface="+mn-lt"/>
        <a:ea typeface="+mn-ea"/>
        <a:cs typeface="+mn-cs"/>
      </a:defRPr>
    </a:lvl8pPr>
    <a:lvl9pPr marL="5837530" algn="l" defTabSz="1459382" rtl="0" eaLnBrk="1" latinLnBrk="0" hangingPunct="1">
      <a:defRPr sz="191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1173163"/>
            <a:ext cx="6194425" cy="3167062"/>
          </a:xfrm>
        </p:spPr>
      </p:sp>
      <p:sp>
        <p:nvSpPr>
          <p:cNvPr id="3" name="Notes Placeholder 2"/>
          <p:cNvSpPr>
            <a:spLocks noGrp="1"/>
          </p:cNvSpPr>
          <p:nvPr>
            <p:ph type="body" idx="1"/>
          </p:nvPr>
        </p:nvSpPr>
        <p:spPr/>
        <p:txBody>
          <a:bodyPr/>
          <a:lstStyle/>
          <a:p>
            <a:r>
              <a:rPr lang="en-US" dirty="0"/>
              <a:t>Introduce myself</a:t>
            </a:r>
          </a:p>
          <a:p>
            <a:endParaRPr lang="en-US" dirty="0"/>
          </a:p>
          <a:p>
            <a:r>
              <a:rPr lang="en-US" dirty="0"/>
              <a:t>Ask who has applied for an extramural grant previously?</a:t>
            </a:r>
          </a:p>
        </p:txBody>
      </p:sp>
      <p:sp>
        <p:nvSpPr>
          <p:cNvPr id="4" name="Slide Number Placeholder 3"/>
          <p:cNvSpPr>
            <a:spLocks noGrp="1"/>
          </p:cNvSpPr>
          <p:nvPr>
            <p:ph type="sldNum" sz="quarter" idx="5"/>
          </p:nvPr>
        </p:nvSpPr>
        <p:spPr/>
        <p:txBody>
          <a:bodyPr/>
          <a:lstStyle/>
          <a:p>
            <a:fld id="{1F42781E-DF9A-1C4C-B6EE-1003020C65DC}" type="slidenum">
              <a:rPr lang="en-US" smtClean="0"/>
              <a:t>1</a:t>
            </a:fld>
            <a:endParaRPr lang="en-US"/>
          </a:p>
        </p:txBody>
      </p:sp>
    </p:spTree>
    <p:extLst>
      <p:ext uri="{BB962C8B-B14F-4D97-AF65-F5344CB8AC3E}">
        <p14:creationId xmlns:p14="http://schemas.microsoft.com/office/powerpoint/2010/main" val="276333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42781E-DF9A-1C4C-B6EE-1003020C65DC}" type="slidenum">
              <a:rPr lang="en-US" smtClean="0"/>
              <a:t>11</a:t>
            </a:fld>
            <a:endParaRPr lang="en-US"/>
          </a:p>
        </p:txBody>
      </p:sp>
    </p:spTree>
    <p:extLst>
      <p:ext uri="{BB962C8B-B14F-4D97-AF65-F5344CB8AC3E}">
        <p14:creationId xmlns:p14="http://schemas.microsoft.com/office/powerpoint/2010/main" val="2979173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42781E-DF9A-1C4C-B6EE-1003020C65DC}" type="slidenum">
              <a:rPr lang="en-US" smtClean="0"/>
              <a:t>12</a:t>
            </a:fld>
            <a:endParaRPr lang="en-US"/>
          </a:p>
        </p:txBody>
      </p:sp>
    </p:spTree>
    <p:extLst>
      <p:ext uri="{BB962C8B-B14F-4D97-AF65-F5344CB8AC3E}">
        <p14:creationId xmlns:p14="http://schemas.microsoft.com/office/powerpoint/2010/main" val="2326152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ea typeface="Calibri"/>
                <a:cs typeface="Calibri"/>
              </a:rPr>
              <a:t>Our office helps support all faculty and staff with applying for extramural funding and research compliance from finding funding all the way to submission, award acceptance, and account close out. Most of our assistance and resources leans toward the application development side of the process, we help navigate the administrative requirements for managing your awards. UWL also has a grant accountant position in Business Services to assist with the financial management of the award and submission of financial reports.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1F42781E-DF9A-1C4C-B6EE-1003020C65DC}" type="slidenum">
              <a:rPr lang="en-US" smtClean="0"/>
              <a:t>2</a:t>
            </a:fld>
            <a:endParaRPr lang="en-US"/>
          </a:p>
        </p:txBody>
      </p:sp>
    </p:spTree>
    <p:extLst>
      <p:ext uri="{BB962C8B-B14F-4D97-AF65-F5344CB8AC3E}">
        <p14:creationId xmlns:p14="http://schemas.microsoft.com/office/powerpoint/2010/main" val="1249701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UWL subscribes to a few different databases available to all with a UWL email address. </a:t>
            </a:r>
          </a:p>
          <a:p>
            <a:pPr marL="457200" indent="-457200">
              <a:buFont typeface="Arial" panose="020B0604020202020204" pitchFamily="34" charset="0"/>
              <a:buAutoNum type="arabicPeriod"/>
            </a:pPr>
            <a:r>
              <a:rPr lang="en-US" dirty="0"/>
              <a:t>Pivot – includes regional, national, and international opportunities. It also includes scholarships and fellowships for both faculty and students</a:t>
            </a:r>
          </a:p>
          <a:p>
            <a:pPr marL="457200" indent="-457200">
              <a:buFont typeface="Arial" panose="020B0604020202020204" pitchFamily="34" charset="0"/>
              <a:buAutoNum type="arabicPeriod"/>
            </a:pPr>
            <a:r>
              <a:rPr lang="en-US" dirty="0"/>
              <a:t>GRC (Grants Resource Center) – mostly has federal and national organizations, but we receive resources through them like a funded proposal library, webinars, and email newsletters</a:t>
            </a:r>
          </a:p>
          <a:p>
            <a:pPr marL="0" indent="0">
              <a:buFont typeface="Arial" panose="020B0604020202020204" pitchFamily="34" charset="0"/>
              <a:buNone/>
            </a:pPr>
            <a:r>
              <a:rPr lang="en-US" dirty="0"/>
              <a:t>The ORSP webpage also has a list of common regional and national funding opportunities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For internal and UW System grants, we have a page dedicated to these funding announcements. They are a great place to get seed funding for your project. </a:t>
            </a:r>
          </a:p>
        </p:txBody>
      </p:sp>
      <p:sp>
        <p:nvSpPr>
          <p:cNvPr id="4" name="Slide Number Placeholder 3"/>
          <p:cNvSpPr>
            <a:spLocks noGrp="1"/>
          </p:cNvSpPr>
          <p:nvPr>
            <p:ph type="sldNum" sz="quarter" idx="5"/>
          </p:nvPr>
        </p:nvSpPr>
        <p:spPr/>
        <p:txBody>
          <a:bodyPr/>
          <a:lstStyle/>
          <a:p>
            <a:fld id="{1F42781E-DF9A-1C4C-B6EE-1003020C65DC}" type="slidenum">
              <a:rPr lang="en-US" smtClean="0"/>
              <a:t>3</a:t>
            </a:fld>
            <a:endParaRPr lang="en-US"/>
          </a:p>
        </p:txBody>
      </p:sp>
    </p:spTree>
    <p:extLst>
      <p:ext uri="{BB962C8B-B14F-4D97-AF65-F5344CB8AC3E}">
        <p14:creationId xmlns:p14="http://schemas.microsoft.com/office/powerpoint/2010/main" val="4226457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you’ve decided to apply for funding, contact our office. We’ll be able to provide a detailed checklist of all the items you’ll need to apply, and internal due dates for those who request.</a:t>
            </a:r>
          </a:p>
          <a:p>
            <a:endParaRPr lang="en-US" dirty="0"/>
          </a:p>
          <a:p>
            <a:r>
              <a:rPr lang="en-US" dirty="0"/>
              <a:t>After working with our office, all applications must go through the internal review and approval process. This is currently through a DocuSign that the chair and dean will sign, with Melissa Nielsen as the Authorized Organization Representative as the final signatory. It’s important to remember that grants are made to the institution and not the individual. Any grants that are submitted without the internal review and approval beforehand do have to go through a retroactive review before the university will accept the award. </a:t>
            </a:r>
          </a:p>
          <a:p>
            <a:endParaRPr lang="en-US" dirty="0"/>
          </a:p>
          <a:p>
            <a:r>
              <a:rPr lang="en-US" dirty="0"/>
              <a:t>If there’s anything you remember from this slide, “as soon as you want to apply for external funding, call ORSP and we’ll help you through the process.”</a:t>
            </a:r>
          </a:p>
        </p:txBody>
      </p:sp>
      <p:sp>
        <p:nvSpPr>
          <p:cNvPr id="4" name="Slide Number Placeholder 3"/>
          <p:cNvSpPr>
            <a:spLocks noGrp="1"/>
          </p:cNvSpPr>
          <p:nvPr>
            <p:ph type="sldNum" sz="quarter" idx="5"/>
          </p:nvPr>
        </p:nvSpPr>
        <p:spPr/>
        <p:txBody>
          <a:bodyPr/>
          <a:lstStyle/>
          <a:p>
            <a:fld id="{1F42781E-DF9A-1C4C-B6EE-1003020C65DC}" type="slidenum">
              <a:rPr lang="en-US" smtClean="0"/>
              <a:t>4</a:t>
            </a:fld>
            <a:endParaRPr lang="en-US"/>
          </a:p>
        </p:txBody>
      </p:sp>
    </p:spTree>
    <p:extLst>
      <p:ext uri="{BB962C8B-B14F-4D97-AF65-F5344CB8AC3E}">
        <p14:creationId xmlns:p14="http://schemas.microsoft.com/office/powerpoint/2010/main" val="1925940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lot of components that are required for external grants; however, we have a template or resource for about 90% of commonly required materials. </a:t>
            </a:r>
          </a:p>
          <a:p>
            <a:endParaRPr lang="en-US" dirty="0"/>
          </a:p>
          <a:p>
            <a:r>
              <a:rPr lang="en-US" dirty="0"/>
              <a:t>Our office at a minimum will review for compliance, making sure what’s being submitted is in accordance to federal regulations, sponsor guidelines, and UWL/UW-System policy. If we have enough time and capacity, we can offer grammatical and developmental editing as you would like. I will not touch or critique your science or research, but I will act as a lay-person review asking clarifying questions for the sake of your persuasive writing. </a:t>
            </a:r>
          </a:p>
          <a:p>
            <a:endParaRPr lang="en-US" dirty="0"/>
          </a:p>
          <a:p>
            <a:r>
              <a:rPr lang="en-US" dirty="0"/>
              <a:t>We will also help with budget development. Budgets are the most complicated in what is allowable and appropriate, so we are happy to either set up a meeting to create the budget together or provide multiple rounds of review as the budget develops. </a:t>
            </a:r>
          </a:p>
          <a:p>
            <a:endParaRPr lang="en-US" dirty="0"/>
          </a:p>
          <a:p>
            <a:r>
              <a:rPr lang="en-US" dirty="0"/>
              <a:t>We now have funding agency-specific resource pages and topic resource pages for writing</a:t>
            </a:r>
            <a:r>
              <a:rPr lang="en-US"/>
              <a:t>, budgeting, Data, and more. </a:t>
            </a:r>
            <a:endParaRPr lang="en-US" dirty="0"/>
          </a:p>
          <a:p>
            <a:endParaRPr lang="en-US" dirty="0"/>
          </a:p>
        </p:txBody>
      </p:sp>
      <p:sp>
        <p:nvSpPr>
          <p:cNvPr id="4" name="Slide Number Placeholder 3"/>
          <p:cNvSpPr>
            <a:spLocks noGrp="1"/>
          </p:cNvSpPr>
          <p:nvPr>
            <p:ph type="sldNum" sz="quarter" idx="5"/>
          </p:nvPr>
        </p:nvSpPr>
        <p:spPr/>
        <p:txBody>
          <a:bodyPr/>
          <a:lstStyle/>
          <a:p>
            <a:fld id="{1F42781E-DF9A-1C4C-B6EE-1003020C65DC}" type="slidenum">
              <a:rPr lang="en-US" smtClean="0"/>
              <a:t>5</a:t>
            </a:fld>
            <a:endParaRPr lang="en-US"/>
          </a:p>
        </p:txBody>
      </p:sp>
    </p:spTree>
    <p:extLst>
      <p:ext uri="{BB962C8B-B14F-4D97-AF65-F5344CB8AC3E}">
        <p14:creationId xmlns:p14="http://schemas.microsoft.com/office/powerpoint/2010/main" val="2784779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office handles all research compliance administration, so we are a great point of contact to start with any questions/requirement you may have. Just note there are other areas of compliance that your research may be subject to outside of our office, such as Title IX, Youth Protection, and Chemical &amp; Physical Safety, which our office can help connect you to the appropriate people on campus.</a:t>
            </a:r>
          </a:p>
        </p:txBody>
      </p:sp>
      <p:sp>
        <p:nvSpPr>
          <p:cNvPr id="4" name="Slide Number Placeholder 3"/>
          <p:cNvSpPr>
            <a:spLocks noGrp="1"/>
          </p:cNvSpPr>
          <p:nvPr>
            <p:ph type="sldNum" sz="quarter" idx="5"/>
          </p:nvPr>
        </p:nvSpPr>
        <p:spPr/>
        <p:txBody>
          <a:bodyPr/>
          <a:lstStyle/>
          <a:p>
            <a:fld id="{1F42781E-DF9A-1C4C-B6EE-1003020C65DC}" type="slidenum">
              <a:rPr lang="en-US" smtClean="0"/>
              <a:t>6</a:t>
            </a:fld>
            <a:endParaRPr lang="en-US"/>
          </a:p>
        </p:txBody>
      </p:sp>
    </p:spTree>
    <p:extLst>
      <p:ext uri="{BB962C8B-B14F-4D97-AF65-F5344CB8AC3E}">
        <p14:creationId xmlns:p14="http://schemas.microsoft.com/office/powerpoint/2010/main" val="2295930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cs typeface="Calibri"/>
              </a:rPr>
              <a:t>UWL has had two GRFPs: Biology &amp; Clinical Microbiology</a:t>
            </a:r>
          </a:p>
        </p:txBody>
      </p:sp>
      <p:sp>
        <p:nvSpPr>
          <p:cNvPr id="4" name="Slide Number Placeholder 3"/>
          <p:cNvSpPr>
            <a:spLocks noGrp="1"/>
          </p:cNvSpPr>
          <p:nvPr>
            <p:ph type="sldNum" sz="quarter" idx="5"/>
          </p:nvPr>
        </p:nvSpPr>
        <p:spPr/>
        <p:txBody>
          <a:bodyPr/>
          <a:lstStyle/>
          <a:p>
            <a:fld id="{1F42781E-DF9A-1C4C-B6EE-1003020C65DC}" type="slidenum">
              <a:rPr lang="en-US" smtClean="0"/>
              <a:t>8</a:t>
            </a:fld>
            <a:endParaRPr lang="en-US"/>
          </a:p>
        </p:txBody>
      </p:sp>
    </p:spTree>
    <p:extLst>
      <p:ext uri="{BB962C8B-B14F-4D97-AF65-F5344CB8AC3E}">
        <p14:creationId xmlns:p14="http://schemas.microsoft.com/office/powerpoint/2010/main" val="730894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42781E-DF9A-1C4C-B6EE-1003020C65DC}" type="slidenum">
              <a:rPr lang="en-US" smtClean="0"/>
              <a:t>9</a:t>
            </a:fld>
            <a:endParaRPr lang="en-US"/>
          </a:p>
        </p:txBody>
      </p:sp>
    </p:spTree>
    <p:extLst>
      <p:ext uri="{BB962C8B-B14F-4D97-AF65-F5344CB8AC3E}">
        <p14:creationId xmlns:p14="http://schemas.microsoft.com/office/powerpoint/2010/main" val="1508750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42781E-DF9A-1C4C-B6EE-1003020C65DC}" type="slidenum">
              <a:rPr lang="en-US" smtClean="0"/>
              <a:t>10</a:t>
            </a:fld>
            <a:endParaRPr lang="en-US"/>
          </a:p>
        </p:txBody>
      </p:sp>
    </p:spTree>
    <p:extLst>
      <p:ext uri="{BB962C8B-B14F-4D97-AF65-F5344CB8AC3E}">
        <p14:creationId xmlns:p14="http://schemas.microsoft.com/office/powerpoint/2010/main" val="3477606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221492" y="3046155"/>
            <a:ext cx="8380707" cy="2218789"/>
          </a:xfrm>
        </p:spPr>
        <p:txBody>
          <a:bodyPr anchor="b"/>
          <a:lstStyle>
            <a:lvl1pPr algn="l">
              <a:defRPr sz="9000"/>
            </a:lvl1pPr>
          </a:lstStyle>
          <a:p>
            <a:r>
              <a:rPr lang="en-US" dirty="0"/>
              <a:t>Title</a:t>
            </a:r>
          </a:p>
        </p:txBody>
      </p:sp>
      <p:sp>
        <p:nvSpPr>
          <p:cNvPr id="3" name="Subtitle 2"/>
          <p:cNvSpPr>
            <a:spLocks noGrp="1"/>
          </p:cNvSpPr>
          <p:nvPr>
            <p:ph type="subTitle" idx="1"/>
          </p:nvPr>
        </p:nvSpPr>
        <p:spPr>
          <a:xfrm>
            <a:off x="9221491" y="5403058"/>
            <a:ext cx="9779427" cy="1571180"/>
          </a:xfrm>
        </p:spPr>
        <p:txBody>
          <a:bodyPr/>
          <a:lstStyle>
            <a:lvl1pPr marL="0" indent="0" algn="l">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pic>
        <p:nvPicPr>
          <p:cNvPr id="7" name="Picture 6" descr="A picture containing text, clipart&#10;&#10;Description automatically generated">
            <a:extLst>
              <a:ext uri="{FF2B5EF4-FFF2-40B4-BE49-F238E27FC236}">
                <a16:creationId xmlns:a16="http://schemas.microsoft.com/office/drawing/2014/main" id="{EC44D85A-26EC-1343-A670-279FF3F9D779}"/>
              </a:ext>
            </a:extLst>
          </p:cNvPr>
          <p:cNvPicPr>
            <a:picLocks noChangeAspect="1"/>
          </p:cNvPicPr>
          <p:nvPr userDrawn="1"/>
        </p:nvPicPr>
        <p:blipFill>
          <a:blip r:embed="rId2"/>
          <a:stretch>
            <a:fillRect/>
          </a:stretch>
        </p:blipFill>
        <p:spPr>
          <a:xfrm>
            <a:off x="2734626" y="4020242"/>
            <a:ext cx="5431914" cy="1838238"/>
          </a:xfrm>
          <a:prstGeom prst="rect">
            <a:avLst/>
          </a:prstGeom>
        </p:spPr>
      </p:pic>
      <p:cxnSp>
        <p:nvCxnSpPr>
          <p:cNvPr id="8" name="Straight Connector 7">
            <a:extLst>
              <a:ext uri="{FF2B5EF4-FFF2-40B4-BE49-F238E27FC236}">
                <a16:creationId xmlns:a16="http://schemas.microsoft.com/office/drawing/2014/main" id="{400D66C8-8466-9740-84D3-7036C115C537}"/>
              </a:ext>
            </a:extLst>
          </p:cNvPr>
          <p:cNvCxnSpPr>
            <a:cxnSpLocks/>
          </p:cNvCxnSpPr>
          <p:nvPr userDrawn="1"/>
        </p:nvCxnSpPr>
        <p:spPr>
          <a:xfrm>
            <a:off x="8940176" y="3046156"/>
            <a:ext cx="0" cy="378641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1308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221492" y="3046155"/>
            <a:ext cx="8380707" cy="2218789"/>
          </a:xfrm>
        </p:spPr>
        <p:txBody>
          <a:bodyPr anchor="b"/>
          <a:lstStyle>
            <a:lvl1pPr algn="l">
              <a:defRPr sz="9000"/>
            </a:lvl1pPr>
          </a:lstStyle>
          <a:p>
            <a:r>
              <a:rPr lang="en-US" dirty="0"/>
              <a:t>Title</a:t>
            </a:r>
          </a:p>
        </p:txBody>
      </p:sp>
      <p:sp>
        <p:nvSpPr>
          <p:cNvPr id="3" name="Subtitle 2"/>
          <p:cNvSpPr>
            <a:spLocks noGrp="1"/>
          </p:cNvSpPr>
          <p:nvPr>
            <p:ph type="subTitle" idx="1"/>
          </p:nvPr>
        </p:nvSpPr>
        <p:spPr>
          <a:xfrm>
            <a:off x="9221491" y="5403058"/>
            <a:ext cx="9779427" cy="1571180"/>
          </a:xfrm>
        </p:spPr>
        <p:txBody>
          <a:bodyPr/>
          <a:lstStyle>
            <a:lvl1pPr marL="0" indent="0" algn="l">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pic>
        <p:nvPicPr>
          <p:cNvPr id="7" name="Picture 6" descr="A picture containing text, clipart&#10;&#10;Description automatically generated">
            <a:extLst>
              <a:ext uri="{FF2B5EF4-FFF2-40B4-BE49-F238E27FC236}">
                <a16:creationId xmlns:a16="http://schemas.microsoft.com/office/drawing/2014/main" id="{EC44D85A-26EC-1343-A670-279FF3F9D779}"/>
              </a:ext>
            </a:extLst>
          </p:cNvPr>
          <p:cNvPicPr>
            <a:picLocks noChangeAspect="1"/>
          </p:cNvPicPr>
          <p:nvPr userDrawn="1"/>
        </p:nvPicPr>
        <p:blipFill>
          <a:blip r:embed="rId2"/>
          <a:stretch>
            <a:fillRect/>
          </a:stretch>
        </p:blipFill>
        <p:spPr>
          <a:xfrm>
            <a:off x="2734626" y="4020242"/>
            <a:ext cx="5431914" cy="1838238"/>
          </a:xfrm>
          <a:prstGeom prst="rect">
            <a:avLst/>
          </a:prstGeom>
        </p:spPr>
      </p:pic>
      <p:cxnSp>
        <p:nvCxnSpPr>
          <p:cNvPr id="8" name="Straight Connector 7">
            <a:extLst>
              <a:ext uri="{FF2B5EF4-FFF2-40B4-BE49-F238E27FC236}">
                <a16:creationId xmlns:a16="http://schemas.microsoft.com/office/drawing/2014/main" id="{400D66C8-8466-9740-84D3-7036C115C537}"/>
              </a:ext>
            </a:extLst>
          </p:cNvPr>
          <p:cNvCxnSpPr>
            <a:cxnSpLocks/>
          </p:cNvCxnSpPr>
          <p:nvPr userDrawn="1"/>
        </p:nvCxnSpPr>
        <p:spPr>
          <a:xfrm>
            <a:off x="8940176" y="3046156"/>
            <a:ext cx="0" cy="378641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1067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2553" y="2564608"/>
            <a:ext cx="17350740"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372553" y="6884195"/>
            <a:ext cx="1735074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622524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3030" y="3871109"/>
            <a:ext cx="17350740" cy="58523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5" descr="A picture containing text, clipart&#10;&#10;Description automatically generated">
            <a:extLst>
              <a:ext uri="{FF2B5EF4-FFF2-40B4-BE49-F238E27FC236}">
                <a16:creationId xmlns:a16="http://schemas.microsoft.com/office/drawing/2014/main" id="{2B18E1BA-C3C5-134C-B406-5F585C367C48}"/>
              </a:ext>
            </a:extLst>
          </p:cNvPr>
          <p:cNvPicPr>
            <a:picLocks noChangeAspect="1"/>
          </p:cNvPicPr>
          <p:nvPr userDrawn="1"/>
        </p:nvPicPr>
        <p:blipFill>
          <a:blip r:embed="rId2"/>
          <a:stretch>
            <a:fillRect/>
          </a:stretch>
        </p:blipFill>
        <p:spPr>
          <a:xfrm>
            <a:off x="907140" y="563580"/>
            <a:ext cx="5086563" cy="808022"/>
          </a:xfrm>
          <a:prstGeom prst="rect">
            <a:avLst/>
          </a:prstGeom>
        </p:spPr>
      </p:pic>
      <p:cxnSp>
        <p:nvCxnSpPr>
          <p:cNvPr id="8" name="Straight Connector 7">
            <a:extLst>
              <a:ext uri="{FF2B5EF4-FFF2-40B4-BE49-F238E27FC236}">
                <a16:creationId xmlns:a16="http://schemas.microsoft.com/office/drawing/2014/main" id="{8A8BD4E4-6755-1E45-940F-7A45F37840FF}"/>
              </a:ext>
            </a:extLst>
          </p:cNvPr>
          <p:cNvCxnSpPr>
            <a:cxnSpLocks/>
          </p:cNvCxnSpPr>
          <p:nvPr userDrawn="1"/>
        </p:nvCxnSpPr>
        <p:spPr>
          <a:xfrm>
            <a:off x="1071749" y="1525980"/>
            <a:ext cx="19045051" cy="0"/>
          </a:xfrm>
          <a:prstGeom prst="line">
            <a:avLst/>
          </a:prstGeom>
          <a:ln w="22225">
            <a:solidFill>
              <a:schemeClr val="bg1">
                <a:lumMod val="85000"/>
              </a:schemeClr>
            </a:solidFill>
          </a:ln>
        </p:spPr>
        <p:style>
          <a:lnRef idx="2">
            <a:schemeClr val="accent3"/>
          </a:lnRef>
          <a:fillRef idx="0">
            <a:schemeClr val="accent3"/>
          </a:fillRef>
          <a:effectRef idx="1">
            <a:schemeClr val="accent3"/>
          </a:effectRef>
          <a:fontRef idx="minor">
            <a:schemeClr val="tx1"/>
          </a:fontRef>
        </p:style>
      </p:cxnSp>
      <p:sp>
        <p:nvSpPr>
          <p:cNvPr id="6" name="Title 1">
            <a:extLst>
              <a:ext uri="{FF2B5EF4-FFF2-40B4-BE49-F238E27FC236}">
                <a16:creationId xmlns:a16="http://schemas.microsoft.com/office/drawing/2014/main" id="{60EC4845-A3DD-CB41-8319-8309798CA8BA}"/>
              </a:ext>
            </a:extLst>
          </p:cNvPr>
          <p:cNvSpPr>
            <a:spLocks noGrp="1"/>
          </p:cNvSpPr>
          <p:nvPr>
            <p:ph type="title"/>
          </p:nvPr>
        </p:nvSpPr>
        <p:spPr>
          <a:xfrm>
            <a:off x="1383030" y="1680359"/>
            <a:ext cx="17350740" cy="1988345"/>
          </a:xfrm>
        </p:spPr>
        <p:txBody>
          <a:bodyPr/>
          <a:lstStyle/>
          <a:p>
            <a:r>
              <a:rPr lang="en-US" dirty="0"/>
              <a:t>Click to edit Master title style</a:t>
            </a:r>
          </a:p>
        </p:txBody>
      </p:sp>
    </p:spTree>
    <p:extLst>
      <p:ext uri="{BB962C8B-B14F-4D97-AF65-F5344CB8AC3E}">
        <p14:creationId xmlns:p14="http://schemas.microsoft.com/office/powerpoint/2010/main" val="13087575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83030" y="1680359"/>
            <a:ext cx="17350740" cy="1988345"/>
          </a:xfrm>
        </p:spPr>
        <p:txBody>
          <a:bodyPr/>
          <a:lstStyle/>
          <a:p>
            <a:r>
              <a:rPr lang="en-US" dirty="0"/>
              <a:t>Click to edit Master title style</a:t>
            </a:r>
          </a:p>
        </p:txBody>
      </p:sp>
      <p:sp>
        <p:nvSpPr>
          <p:cNvPr id="3" name="Content Placeholder 2"/>
          <p:cNvSpPr>
            <a:spLocks noGrp="1"/>
          </p:cNvSpPr>
          <p:nvPr>
            <p:ph sz="half" idx="1"/>
          </p:nvPr>
        </p:nvSpPr>
        <p:spPr>
          <a:xfrm>
            <a:off x="1383030" y="3871109"/>
            <a:ext cx="8549640" cy="58523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184130" y="3871109"/>
            <a:ext cx="8549640" cy="58523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Content Placeholder 5" descr="A picture containing text, clipart&#10;&#10;Description automatically generated">
            <a:extLst>
              <a:ext uri="{FF2B5EF4-FFF2-40B4-BE49-F238E27FC236}">
                <a16:creationId xmlns:a16="http://schemas.microsoft.com/office/drawing/2014/main" id="{D80A9A48-806D-2940-8845-38B332983183}"/>
              </a:ext>
            </a:extLst>
          </p:cNvPr>
          <p:cNvPicPr>
            <a:picLocks noChangeAspect="1"/>
          </p:cNvPicPr>
          <p:nvPr userDrawn="1"/>
        </p:nvPicPr>
        <p:blipFill>
          <a:blip r:embed="rId2"/>
          <a:stretch>
            <a:fillRect/>
          </a:stretch>
        </p:blipFill>
        <p:spPr>
          <a:xfrm>
            <a:off x="907140" y="563580"/>
            <a:ext cx="5086563" cy="808022"/>
          </a:xfrm>
          <a:prstGeom prst="rect">
            <a:avLst/>
          </a:prstGeom>
        </p:spPr>
      </p:pic>
      <p:cxnSp>
        <p:nvCxnSpPr>
          <p:cNvPr id="9" name="Straight Connector 8">
            <a:extLst>
              <a:ext uri="{FF2B5EF4-FFF2-40B4-BE49-F238E27FC236}">
                <a16:creationId xmlns:a16="http://schemas.microsoft.com/office/drawing/2014/main" id="{A5FE285B-85BF-EA47-8CD7-4339C12585FF}"/>
              </a:ext>
            </a:extLst>
          </p:cNvPr>
          <p:cNvCxnSpPr>
            <a:cxnSpLocks/>
          </p:cNvCxnSpPr>
          <p:nvPr userDrawn="1"/>
        </p:nvCxnSpPr>
        <p:spPr>
          <a:xfrm>
            <a:off x="1071749" y="1525980"/>
            <a:ext cx="19045051" cy="0"/>
          </a:xfrm>
          <a:prstGeom prst="line">
            <a:avLst/>
          </a:prstGeom>
          <a:ln w="22225">
            <a:solidFill>
              <a:schemeClr val="bg1">
                <a:lumMod val="85000"/>
              </a:schemeClr>
            </a:solidFill>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9863149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9930" y="3654416"/>
            <a:ext cx="8510349"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351361" y="4890284"/>
            <a:ext cx="8510349" cy="5168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214610" y="3654416"/>
            <a:ext cx="8552260"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10214610" y="4890284"/>
            <a:ext cx="8552260" cy="5168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5" descr="A picture containing text, clipart&#10;&#10;Description automatically generated">
            <a:extLst>
              <a:ext uri="{FF2B5EF4-FFF2-40B4-BE49-F238E27FC236}">
                <a16:creationId xmlns:a16="http://schemas.microsoft.com/office/drawing/2014/main" id="{087A32F5-5668-9F4E-9539-C3B53A1FDE19}"/>
              </a:ext>
            </a:extLst>
          </p:cNvPr>
          <p:cNvPicPr>
            <a:picLocks noChangeAspect="1"/>
          </p:cNvPicPr>
          <p:nvPr userDrawn="1"/>
        </p:nvPicPr>
        <p:blipFill>
          <a:blip r:embed="rId2"/>
          <a:stretch>
            <a:fillRect/>
          </a:stretch>
        </p:blipFill>
        <p:spPr>
          <a:xfrm>
            <a:off x="907140" y="563580"/>
            <a:ext cx="5086563" cy="808022"/>
          </a:xfrm>
          <a:prstGeom prst="rect">
            <a:avLst/>
          </a:prstGeom>
        </p:spPr>
      </p:pic>
      <p:cxnSp>
        <p:nvCxnSpPr>
          <p:cNvPr id="11" name="Straight Connector 10">
            <a:extLst>
              <a:ext uri="{FF2B5EF4-FFF2-40B4-BE49-F238E27FC236}">
                <a16:creationId xmlns:a16="http://schemas.microsoft.com/office/drawing/2014/main" id="{1566BC2B-E244-D040-B8C0-F1A4CF2D36B5}"/>
              </a:ext>
            </a:extLst>
          </p:cNvPr>
          <p:cNvCxnSpPr>
            <a:cxnSpLocks/>
          </p:cNvCxnSpPr>
          <p:nvPr userDrawn="1"/>
        </p:nvCxnSpPr>
        <p:spPr>
          <a:xfrm>
            <a:off x="1071749" y="1525980"/>
            <a:ext cx="19045051" cy="0"/>
          </a:xfrm>
          <a:prstGeom prst="line">
            <a:avLst/>
          </a:prstGeom>
          <a:ln w="22225">
            <a:solidFill>
              <a:schemeClr val="bg1">
                <a:lumMod val="85000"/>
              </a:schemeClr>
            </a:solidFill>
          </a:ln>
        </p:spPr>
        <p:style>
          <a:lnRef idx="2">
            <a:schemeClr val="accent3"/>
          </a:lnRef>
          <a:fillRef idx="0">
            <a:schemeClr val="accent3"/>
          </a:fillRef>
          <a:effectRef idx="1">
            <a:schemeClr val="accent3"/>
          </a:effectRef>
          <a:fontRef idx="minor">
            <a:schemeClr val="tx1"/>
          </a:fontRef>
        </p:style>
      </p:cxnSp>
      <p:sp>
        <p:nvSpPr>
          <p:cNvPr id="9" name="Title 1">
            <a:extLst>
              <a:ext uri="{FF2B5EF4-FFF2-40B4-BE49-F238E27FC236}">
                <a16:creationId xmlns:a16="http://schemas.microsoft.com/office/drawing/2014/main" id="{97220232-E7C6-C341-83AD-C4FA25A949CA}"/>
              </a:ext>
            </a:extLst>
          </p:cNvPr>
          <p:cNvSpPr>
            <a:spLocks noGrp="1"/>
          </p:cNvSpPr>
          <p:nvPr>
            <p:ph type="title"/>
          </p:nvPr>
        </p:nvSpPr>
        <p:spPr>
          <a:xfrm>
            <a:off x="1383030" y="1680359"/>
            <a:ext cx="17350740" cy="1988345"/>
          </a:xfrm>
        </p:spPr>
        <p:txBody>
          <a:bodyPr/>
          <a:lstStyle/>
          <a:p>
            <a:r>
              <a:rPr lang="en-US" dirty="0"/>
              <a:t>Click to edit Master title style</a:t>
            </a:r>
          </a:p>
        </p:txBody>
      </p:sp>
    </p:spTree>
    <p:extLst>
      <p:ext uri="{BB962C8B-B14F-4D97-AF65-F5344CB8AC3E}">
        <p14:creationId xmlns:p14="http://schemas.microsoft.com/office/powerpoint/2010/main" val="7064467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049011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13258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2553" y="2564608"/>
            <a:ext cx="17350740"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372553" y="6884195"/>
            <a:ext cx="1735074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1460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3030" y="3871109"/>
            <a:ext cx="17350740" cy="58523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Text&#10;&#10;Description automatically generated with low confidence">
            <a:extLst>
              <a:ext uri="{FF2B5EF4-FFF2-40B4-BE49-F238E27FC236}">
                <a16:creationId xmlns:a16="http://schemas.microsoft.com/office/drawing/2014/main" id="{679F0884-2384-7442-BDE7-61006FEE1A06}"/>
              </a:ext>
            </a:extLst>
          </p:cNvPr>
          <p:cNvPicPr>
            <a:picLocks noChangeAspect="1"/>
          </p:cNvPicPr>
          <p:nvPr userDrawn="1"/>
        </p:nvPicPr>
        <p:blipFill>
          <a:blip r:embed="rId2"/>
          <a:stretch>
            <a:fillRect/>
          </a:stretch>
        </p:blipFill>
        <p:spPr>
          <a:xfrm>
            <a:off x="987313" y="580584"/>
            <a:ext cx="4960609" cy="791016"/>
          </a:xfrm>
          <a:prstGeom prst="rect">
            <a:avLst/>
          </a:prstGeom>
        </p:spPr>
      </p:pic>
      <p:cxnSp>
        <p:nvCxnSpPr>
          <p:cNvPr id="10" name="Straight Connector 9">
            <a:extLst>
              <a:ext uri="{FF2B5EF4-FFF2-40B4-BE49-F238E27FC236}">
                <a16:creationId xmlns:a16="http://schemas.microsoft.com/office/drawing/2014/main" id="{CABF5189-9B47-F640-A5F6-99CD23D506AD}"/>
              </a:ext>
            </a:extLst>
          </p:cNvPr>
          <p:cNvCxnSpPr>
            <a:cxnSpLocks/>
          </p:cNvCxnSpPr>
          <p:nvPr userDrawn="1"/>
        </p:nvCxnSpPr>
        <p:spPr>
          <a:xfrm>
            <a:off x="1071749" y="1525980"/>
            <a:ext cx="19045051" cy="0"/>
          </a:xfrm>
          <a:prstGeom prst="line">
            <a:avLst/>
          </a:prstGeom>
          <a:ln w="22225">
            <a:solidFill>
              <a:srgbClr val="830019"/>
            </a:solidFill>
          </a:ln>
        </p:spPr>
        <p:style>
          <a:lnRef idx="2">
            <a:schemeClr val="accent3"/>
          </a:lnRef>
          <a:fillRef idx="0">
            <a:schemeClr val="accent3"/>
          </a:fillRef>
          <a:effectRef idx="1">
            <a:schemeClr val="accent3"/>
          </a:effectRef>
          <a:fontRef idx="minor">
            <a:schemeClr val="tx1"/>
          </a:fontRef>
        </p:style>
      </p:cxnSp>
      <p:sp>
        <p:nvSpPr>
          <p:cNvPr id="11" name="Title 1">
            <a:extLst>
              <a:ext uri="{FF2B5EF4-FFF2-40B4-BE49-F238E27FC236}">
                <a16:creationId xmlns:a16="http://schemas.microsoft.com/office/drawing/2014/main" id="{B8F1E0AC-0ABE-114A-80B1-E2A3B153C7FC}"/>
              </a:ext>
            </a:extLst>
          </p:cNvPr>
          <p:cNvSpPr>
            <a:spLocks noGrp="1"/>
          </p:cNvSpPr>
          <p:nvPr>
            <p:ph type="title"/>
          </p:nvPr>
        </p:nvSpPr>
        <p:spPr>
          <a:xfrm>
            <a:off x="1383030" y="1680359"/>
            <a:ext cx="17350740" cy="1988345"/>
          </a:xfrm>
        </p:spPr>
        <p:txBody>
          <a:bodyPr/>
          <a:lstStyle/>
          <a:p>
            <a:r>
              <a:rPr lang="en-US" dirty="0"/>
              <a:t>Click to edit Master title style</a:t>
            </a:r>
          </a:p>
        </p:txBody>
      </p:sp>
    </p:spTree>
    <p:extLst>
      <p:ext uri="{BB962C8B-B14F-4D97-AF65-F5344CB8AC3E}">
        <p14:creationId xmlns:p14="http://schemas.microsoft.com/office/powerpoint/2010/main" val="27819331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83030" y="1680359"/>
            <a:ext cx="17350740" cy="1988345"/>
          </a:xfrm>
        </p:spPr>
        <p:txBody>
          <a:bodyPr/>
          <a:lstStyle/>
          <a:p>
            <a:r>
              <a:rPr lang="en-US" dirty="0"/>
              <a:t>Click to edit Master title style</a:t>
            </a:r>
          </a:p>
        </p:txBody>
      </p:sp>
      <p:sp>
        <p:nvSpPr>
          <p:cNvPr id="3" name="Content Placeholder 2"/>
          <p:cNvSpPr>
            <a:spLocks noGrp="1"/>
          </p:cNvSpPr>
          <p:nvPr>
            <p:ph sz="half" idx="1"/>
          </p:nvPr>
        </p:nvSpPr>
        <p:spPr>
          <a:xfrm>
            <a:off x="1383030" y="3871109"/>
            <a:ext cx="8549640" cy="58523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184130" y="3871109"/>
            <a:ext cx="8549640" cy="58523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Text&#10;&#10;Description automatically generated with low confidence">
            <a:extLst>
              <a:ext uri="{FF2B5EF4-FFF2-40B4-BE49-F238E27FC236}">
                <a16:creationId xmlns:a16="http://schemas.microsoft.com/office/drawing/2014/main" id="{6E695956-3665-C448-BAAA-5092E1E8B884}"/>
              </a:ext>
            </a:extLst>
          </p:cNvPr>
          <p:cNvPicPr>
            <a:picLocks noChangeAspect="1"/>
          </p:cNvPicPr>
          <p:nvPr userDrawn="1"/>
        </p:nvPicPr>
        <p:blipFill>
          <a:blip r:embed="rId2"/>
          <a:stretch>
            <a:fillRect/>
          </a:stretch>
        </p:blipFill>
        <p:spPr>
          <a:xfrm>
            <a:off x="987313" y="580584"/>
            <a:ext cx="4960609" cy="791016"/>
          </a:xfrm>
          <a:prstGeom prst="rect">
            <a:avLst/>
          </a:prstGeom>
        </p:spPr>
      </p:pic>
      <p:cxnSp>
        <p:nvCxnSpPr>
          <p:cNvPr id="10" name="Straight Connector 9">
            <a:extLst>
              <a:ext uri="{FF2B5EF4-FFF2-40B4-BE49-F238E27FC236}">
                <a16:creationId xmlns:a16="http://schemas.microsoft.com/office/drawing/2014/main" id="{AAA61B11-F9DF-C849-901C-50B8C2AEF822}"/>
              </a:ext>
            </a:extLst>
          </p:cNvPr>
          <p:cNvCxnSpPr>
            <a:cxnSpLocks/>
          </p:cNvCxnSpPr>
          <p:nvPr userDrawn="1"/>
        </p:nvCxnSpPr>
        <p:spPr>
          <a:xfrm>
            <a:off x="1071749" y="1525980"/>
            <a:ext cx="19045051" cy="0"/>
          </a:xfrm>
          <a:prstGeom prst="line">
            <a:avLst/>
          </a:prstGeom>
          <a:ln w="22225">
            <a:solidFill>
              <a:srgbClr val="830019"/>
            </a:solidFill>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9820893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60532" y="6358917"/>
            <a:ext cx="8380707" cy="2218789"/>
          </a:xfrm>
        </p:spPr>
        <p:txBody>
          <a:bodyPr anchor="b"/>
          <a:lstStyle>
            <a:lvl1pPr algn="l">
              <a:defRPr sz="9000"/>
            </a:lvl1pPr>
          </a:lstStyle>
          <a:p>
            <a:r>
              <a:rPr lang="en-US" dirty="0"/>
              <a:t>Title</a:t>
            </a:r>
          </a:p>
        </p:txBody>
      </p:sp>
      <p:sp>
        <p:nvSpPr>
          <p:cNvPr id="3" name="Subtitle 2"/>
          <p:cNvSpPr>
            <a:spLocks noGrp="1"/>
          </p:cNvSpPr>
          <p:nvPr>
            <p:ph type="subTitle" idx="1"/>
          </p:nvPr>
        </p:nvSpPr>
        <p:spPr>
          <a:xfrm>
            <a:off x="9160531" y="8715820"/>
            <a:ext cx="9779427" cy="1571180"/>
          </a:xfrm>
        </p:spPr>
        <p:txBody>
          <a:bodyPr/>
          <a:lstStyle>
            <a:lvl1pPr marL="0" indent="0" algn="l">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pic>
        <p:nvPicPr>
          <p:cNvPr id="7" name="Picture 6" descr="A picture containing text, clipart&#10;&#10;Description automatically generated">
            <a:extLst>
              <a:ext uri="{FF2B5EF4-FFF2-40B4-BE49-F238E27FC236}">
                <a16:creationId xmlns:a16="http://schemas.microsoft.com/office/drawing/2014/main" id="{EC44D85A-26EC-1343-A670-279FF3F9D779}"/>
              </a:ext>
            </a:extLst>
          </p:cNvPr>
          <p:cNvPicPr>
            <a:picLocks noChangeAspect="1"/>
          </p:cNvPicPr>
          <p:nvPr userDrawn="1"/>
        </p:nvPicPr>
        <p:blipFill>
          <a:blip r:embed="rId2"/>
          <a:stretch>
            <a:fillRect/>
          </a:stretch>
        </p:blipFill>
        <p:spPr>
          <a:xfrm>
            <a:off x="2673666" y="7333004"/>
            <a:ext cx="5431914" cy="1838238"/>
          </a:xfrm>
          <a:prstGeom prst="rect">
            <a:avLst/>
          </a:prstGeom>
        </p:spPr>
      </p:pic>
      <p:cxnSp>
        <p:nvCxnSpPr>
          <p:cNvPr id="8" name="Straight Connector 7">
            <a:extLst>
              <a:ext uri="{FF2B5EF4-FFF2-40B4-BE49-F238E27FC236}">
                <a16:creationId xmlns:a16="http://schemas.microsoft.com/office/drawing/2014/main" id="{400D66C8-8466-9740-84D3-7036C115C537}"/>
              </a:ext>
            </a:extLst>
          </p:cNvPr>
          <p:cNvCxnSpPr>
            <a:cxnSpLocks/>
          </p:cNvCxnSpPr>
          <p:nvPr userDrawn="1"/>
        </p:nvCxnSpPr>
        <p:spPr>
          <a:xfrm>
            <a:off x="8879216" y="6358918"/>
            <a:ext cx="0" cy="378641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collage of a person&#10;&#10;Description automatically generated with low confidence">
            <a:extLst>
              <a:ext uri="{FF2B5EF4-FFF2-40B4-BE49-F238E27FC236}">
                <a16:creationId xmlns:a16="http://schemas.microsoft.com/office/drawing/2014/main" id="{5C8CC33F-B21D-B14E-88F4-1A8D77317B6B}"/>
              </a:ext>
            </a:extLst>
          </p:cNvPr>
          <p:cNvPicPr>
            <a:picLocks noChangeAspect="1"/>
          </p:cNvPicPr>
          <p:nvPr userDrawn="1"/>
        </p:nvPicPr>
        <p:blipFill>
          <a:blip r:embed="rId3"/>
          <a:stretch>
            <a:fillRect/>
          </a:stretch>
        </p:blipFill>
        <p:spPr>
          <a:xfrm>
            <a:off x="-47500" y="1134337"/>
            <a:ext cx="20166245" cy="4335414"/>
          </a:xfrm>
          <a:prstGeom prst="rect">
            <a:avLst/>
          </a:prstGeom>
        </p:spPr>
      </p:pic>
    </p:spTree>
    <p:extLst>
      <p:ext uri="{BB962C8B-B14F-4D97-AF65-F5344CB8AC3E}">
        <p14:creationId xmlns:p14="http://schemas.microsoft.com/office/powerpoint/2010/main" val="17819555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9930" y="3654416"/>
            <a:ext cx="8510349"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351361" y="4890284"/>
            <a:ext cx="8510349" cy="5168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214610" y="3654416"/>
            <a:ext cx="8552260"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10214610" y="4890284"/>
            <a:ext cx="8552260" cy="5168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Text&#10;&#10;Description automatically generated with low confidence">
            <a:extLst>
              <a:ext uri="{FF2B5EF4-FFF2-40B4-BE49-F238E27FC236}">
                <a16:creationId xmlns:a16="http://schemas.microsoft.com/office/drawing/2014/main" id="{1ABD6D52-6E65-C444-974D-753EE4A5008B}"/>
              </a:ext>
            </a:extLst>
          </p:cNvPr>
          <p:cNvPicPr>
            <a:picLocks noChangeAspect="1"/>
          </p:cNvPicPr>
          <p:nvPr userDrawn="1"/>
        </p:nvPicPr>
        <p:blipFill>
          <a:blip r:embed="rId2"/>
          <a:stretch>
            <a:fillRect/>
          </a:stretch>
        </p:blipFill>
        <p:spPr>
          <a:xfrm>
            <a:off x="987313" y="580584"/>
            <a:ext cx="4960609" cy="791016"/>
          </a:xfrm>
          <a:prstGeom prst="rect">
            <a:avLst/>
          </a:prstGeom>
        </p:spPr>
      </p:pic>
      <p:cxnSp>
        <p:nvCxnSpPr>
          <p:cNvPr id="12" name="Straight Connector 11">
            <a:extLst>
              <a:ext uri="{FF2B5EF4-FFF2-40B4-BE49-F238E27FC236}">
                <a16:creationId xmlns:a16="http://schemas.microsoft.com/office/drawing/2014/main" id="{47504330-E54D-F04F-913D-1B412CD4D4A1}"/>
              </a:ext>
            </a:extLst>
          </p:cNvPr>
          <p:cNvCxnSpPr>
            <a:cxnSpLocks/>
          </p:cNvCxnSpPr>
          <p:nvPr userDrawn="1"/>
        </p:nvCxnSpPr>
        <p:spPr>
          <a:xfrm>
            <a:off x="1071749" y="1525980"/>
            <a:ext cx="19045051" cy="0"/>
          </a:xfrm>
          <a:prstGeom prst="line">
            <a:avLst/>
          </a:prstGeom>
          <a:ln w="22225">
            <a:solidFill>
              <a:srgbClr val="830019"/>
            </a:solidFill>
          </a:ln>
        </p:spPr>
        <p:style>
          <a:lnRef idx="2">
            <a:schemeClr val="accent3"/>
          </a:lnRef>
          <a:fillRef idx="0">
            <a:schemeClr val="accent3"/>
          </a:fillRef>
          <a:effectRef idx="1">
            <a:schemeClr val="accent3"/>
          </a:effectRef>
          <a:fontRef idx="minor">
            <a:schemeClr val="tx1"/>
          </a:fontRef>
        </p:style>
      </p:cxnSp>
      <p:sp>
        <p:nvSpPr>
          <p:cNvPr id="13" name="Title 1">
            <a:extLst>
              <a:ext uri="{FF2B5EF4-FFF2-40B4-BE49-F238E27FC236}">
                <a16:creationId xmlns:a16="http://schemas.microsoft.com/office/drawing/2014/main" id="{B219908F-3C6D-664D-95AE-C28315414735}"/>
              </a:ext>
            </a:extLst>
          </p:cNvPr>
          <p:cNvSpPr>
            <a:spLocks noGrp="1"/>
          </p:cNvSpPr>
          <p:nvPr>
            <p:ph type="title"/>
          </p:nvPr>
        </p:nvSpPr>
        <p:spPr>
          <a:xfrm>
            <a:off x="1383030" y="1680359"/>
            <a:ext cx="17350740" cy="1988345"/>
          </a:xfrm>
        </p:spPr>
        <p:txBody>
          <a:bodyPr/>
          <a:lstStyle/>
          <a:p>
            <a:r>
              <a:rPr lang="en-US" dirty="0"/>
              <a:t>Click to edit Master title style</a:t>
            </a:r>
          </a:p>
        </p:txBody>
      </p:sp>
    </p:spTree>
    <p:extLst>
      <p:ext uri="{BB962C8B-B14F-4D97-AF65-F5344CB8AC3E}">
        <p14:creationId xmlns:p14="http://schemas.microsoft.com/office/powerpoint/2010/main" val="27662286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318622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5220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149D53-7FD3-9A45-A3E6-80D28DEFB6F3}"/>
              </a:ext>
            </a:extLst>
          </p:cNvPr>
          <p:cNvSpPr/>
          <p:nvPr userDrawn="1"/>
        </p:nvSpPr>
        <p:spPr>
          <a:xfrm>
            <a:off x="0" y="0"/>
            <a:ext cx="20116800" cy="10287000"/>
          </a:xfrm>
          <a:prstGeom prst="rect">
            <a:avLst/>
          </a:prstGeom>
          <a:solidFill>
            <a:srgbClr val="830019"/>
          </a:solidFill>
          <a:ln>
            <a:solidFill>
              <a:srgbClr val="830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D864C1F-534B-2542-88C6-3BC26AA2E7A6}"/>
              </a:ext>
            </a:extLst>
          </p:cNvPr>
          <p:cNvSpPr/>
          <p:nvPr userDrawn="1"/>
        </p:nvSpPr>
        <p:spPr>
          <a:xfrm>
            <a:off x="1061720" y="1104900"/>
            <a:ext cx="17993359" cy="810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10;&#10;Description automatically generated">
            <a:extLst>
              <a:ext uri="{FF2B5EF4-FFF2-40B4-BE49-F238E27FC236}">
                <a16:creationId xmlns:a16="http://schemas.microsoft.com/office/drawing/2014/main" id="{57548FD9-AD03-1448-BD23-F85DBDC7AD79}"/>
              </a:ext>
            </a:extLst>
          </p:cNvPr>
          <p:cNvPicPr>
            <a:picLocks noChangeAspect="1"/>
          </p:cNvPicPr>
          <p:nvPr userDrawn="1"/>
        </p:nvPicPr>
        <p:blipFill rotWithShape="1">
          <a:blip r:embed="rId2"/>
          <a:srcRect l="6" t="11784" r="-7" b="17909"/>
          <a:stretch/>
        </p:blipFill>
        <p:spPr>
          <a:xfrm>
            <a:off x="1061720" y="2120900"/>
            <a:ext cx="17993359" cy="6515100"/>
          </a:xfrm>
          <a:prstGeom prst="rect">
            <a:avLst/>
          </a:prstGeom>
        </p:spPr>
      </p:pic>
    </p:spTree>
    <p:extLst>
      <p:ext uri="{BB962C8B-B14F-4D97-AF65-F5344CB8AC3E}">
        <p14:creationId xmlns:p14="http://schemas.microsoft.com/office/powerpoint/2010/main" val="3605225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60532" y="6358917"/>
            <a:ext cx="8380707" cy="2218789"/>
          </a:xfrm>
        </p:spPr>
        <p:txBody>
          <a:bodyPr anchor="b"/>
          <a:lstStyle>
            <a:lvl1pPr algn="l">
              <a:defRPr sz="9000"/>
            </a:lvl1pPr>
          </a:lstStyle>
          <a:p>
            <a:r>
              <a:rPr lang="en-US" dirty="0"/>
              <a:t>Title</a:t>
            </a:r>
          </a:p>
        </p:txBody>
      </p:sp>
      <p:sp>
        <p:nvSpPr>
          <p:cNvPr id="3" name="Subtitle 2"/>
          <p:cNvSpPr>
            <a:spLocks noGrp="1"/>
          </p:cNvSpPr>
          <p:nvPr>
            <p:ph type="subTitle" idx="1"/>
          </p:nvPr>
        </p:nvSpPr>
        <p:spPr>
          <a:xfrm>
            <a:off x="9160531" y="8715820"/>
            <a:ext cx="9779427" cy="1571180"/>
          </a:xfrm>
        </p:spPr>
        <p:txBody>
          <a:bodyPr/>
          <a:lstStyle>
            <a:lvl1pPr marL="0" indent="0" algn="l">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pic>
        <p:nvPicPr>
          <p:cNvPr id="7" name="Picture 6" descr="A picture containing text, clipart&#10;&#10;Description automatically generated">
            <a:extLst>
              <a:ext uri="{FF2B5EF4-FFF2-40B4-BE49-F238E27FC236}">
                <a16:creationId xmlns:a16="http://schemas.microsoft.com/office/drawing/2014/main" id="{EC44D85A-26EC-1343-A670-279FF3F9D779}"/>
              </a:ext>
            </a:extLst>
          </p:cNvPr>
          <p:cNvPicPr>
            <a:picLocks noChangeAspect="1"/>
          </p:cNvPicPr>
          <p:nvPr userDrawn="1"/>
        </p:nvPicPr>
        <p:blipFill>
          <a:blip r:embed="rId2"/>
          <a:stretch>
            <a:fillRect/>
          </a:stretch>
        </p:blipFill>
        <p:spPr>
          <a:xfrm>
            <a:off x="2673666" y="7333004"/>
            <a:ext cx="5431914" cy="1838238"/>
          </a:xfrm>
          <a:prstGeom prst="rect">
            <a:avLst/>
          </a:prstGeom>
        </p:spPr>
      </p:pic>
      <p:cxnSp>
        <p:nvCxnSpPr>
          <p:cNvPr id="8" name="Straight Connector 7">
            <a:extLst>
              <a:ext uri="{FF2B5EF4-FFF2-40B4-BE49-F238E27FC236}">
                <a16:creationId xmlns:a16="http://schemas.microsoft.com/office/drawing/2014/main" id="{400D66C8-8466-9740-84D3-7036C115C537}"/>
              </a:ext>
            </a:extLst>
          </p:cNvPr>
          <p:cNvCxnSpPr>
            <a:cxnSpLocks/>
          </p:cNvCxnSpPr>
          <p:nvPr userDrawn="1"/>
        </p:nvCxnSpPr>
        <p:spPr>
          <a:xfrm>
            <a:off x="8879216" y="6358918"/>
            <a:ext cx="0" cy="378641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9A851D3B-0E0B-2141-8589-7B59EF74B5C2}"/>
              </a:ext>
            </a:extLst>
          </p:cNvPr>
          <p:cNvSpPr>
            <a:spLocks noGrp="1"/>
          </p:cNvSpPr>
          <p:nvPr>
            <p:ph type="pic" sz="quarter" idx="10"/>
          </p:nvPr>
        </p:nvSpPr>
        <p:spPr>
          <a:xfrm>
            <a:off x="-123825" y="1115758"/>
            <a:ext cx="4924425" cy="4214812"/>
          </a:xfrm>
        </p:spPr>
        <p:txBody>
          <a:bodyPr/>
          <a:lstStyle/>
          <a:p>
            <a:endParaRPr lang="en-US"/>
          </a:p>
        </p:txBody>
      </p:sp>
      <p:sp>
        <p:nvSpPr>
          <p:cNvPr id="9" name="Picture Placeholder 4">
            <a:extLst>
              <a:ext uri="{FF2B5EF4-FFF2-40B4-BE49-F238E27FC236}">
                <a16:creationId xmlns:a16="http://schemas.microsoft.com/office/drawing/2014/main" id="{47E63299-2876-7744-B2B4-C5A57EF828C1}"/>
              </a:ext>
            </a:extLst>
          </p:cNvPr>
          <p:cNvSpPr>
            <a:spLocks noGrp="1"/>
          </p:cNvSpPr>
          <p:nvPr>
            <p:ph type="pic" sz="quarter" idx="11"/>
          </p:nvPr>
        </p:nvSpPr>
        <p:spPr>
          <a:xfrm>
            <a:off x="5057775" y="1115758"/>
            <a:ext cx="4924425" cy="4214812"/>
          </a:xfrm>
        </p:spPr>
        <p:txBody>
          <a:bodyPr/>
          <a:lstStyle/>
          <a:p>
            <a:endParaRPr lang="en-US"/>
          </a:p>
        </p:txBody>
      </p:sp>
      <p:sp>
        <p:nvSpPr>
          <p:cNvPr id="10" name="Picture Placeholder 4">
            <a:extLst>
              <a:ext uri="{FF2B5EF4-FFF2-40B4-BE49-F238E27FC236}">
                <a16:creationId xmlns:a16="http://schemas.microsoft.com/office/drawing/2014/main" id="{CA1E35F2-9D18-B74C-B145-219B98D08210}"/>
              </a:ext>
            </a:extLst>
          </p:cNvPr>
          <p:cNvSpPr>
            <a:spLocks noGrp="1"/>
          </p:cNvSpPr>
          <p:nvPr>
            <p:ph type="pic" sz="quarter" idx="12"/>
          </p:nvPr>
        </p:nvSpPr>
        <p:spPr>
          <a:xfrm>
            <a:off x="10239375" y="1115758"/>
            <a:ext cx="4924425" cy="4214812"/>
          </a:xfrm>
        </p:spPr>
        <p:txBody>
          <a:bodyPr/>
          <a:lstStyle/>
          <a:p>
            <a:endParaRPr lang="en-US"/>
          </a:p>
        </p:txBody>
      </p:sp>
      <p:sp>
        <p:nvSpPr>
          <p:cNvPr id="11" name="Picture Placeholder 4">
            <a:extLst>
              <a:ext uri="{FF2B5EF4-FFF2-40B4-BE49-F238E27FC236}">
                <a16:creationId xmlns:a16="http://schemas.microsoft.com/office/drawing/2014/main" id="{256B3B6F-B203-194C-AADB-FCBA58B47A9D}"/>
              </a:ext>
            </a:extLst>
          </p:cNvPr>
          <p:cNvSpPr>
            <a:spLocks noGrp="1"/>
          </p:cNvSpPr>
          <p:nvPr>
            <p:ph type="pic" sz="quarter" idx="13"/>
          </p:nvPr>
        </p:nvSpPr>
        <p:spPr>
          <a:xfrm>
            <a:off x="15420975" y="1115758"/>
            <a:ext cx="4924425" cy="4214812"/>
          </a:xfrm>
        </p:spPr>
        <p:txBody>
          <a:bodyPr/>
          <a:lstStyle/>
          <a:p>
            <a:endParaRPr lang="en-US"/>
          </a:p>
        </p:txBody>
      </p:sp>
    </p:spTree>
    <p:extLst>
      <p:ext uri="{BB962C8B-B14F-4D97-AF65-F5344CB8AC3E}">
        <p14:creationId xmlns:p14="http://schemas.microsoft.com/office/powerpoint/2010/main" val="9392073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2553" y="2564608"/>
            <a:ext cx="17350740"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372553" y="6884195"/>
            <a:ext cx="1735074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365165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3030" y="3871109"/>
            <a:ext cx="17350740" cy="58523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5" descr="A picture containing text, clipart&#10;&#10;Description automatically generated">
            <a:extLst>
              <a:ext uri="{FF2B5EF4-FFF2-40B4-BE49-F238E27FC236}">
                <a16:creationId xmlns:a16="http://schemas.microsoft.com/office/drawing/2014/main" id="{2B18E1BA-C3C5-134C-B406-5F585C367C48}"/>
              </a:ext>
            </a:extLst>
          </p:cNvPr>
          <p:cNvPicPr>
            <a:picLocks noChangeAspect="1"/>
          </p:cNvPicPr>
          <p:nvPr userDrawn="1"/>
        </p:nvPicPr>
        <p:blipFill>
          <a:blip r:embed="rId2"/>
          <a:stretch>
            <a:fillRect/>
          </a:stretch>
        </p:blipFill>
        <p:spPr>
          <a:xfrm>
            <a:off x="907140" y="563580"/>
            <a:ext cx="5086563" cy="808022"/>
          </a:xfrm>
          <a:prstGeom prst="rect">
            <a:avLst/>
          </a:prstGeom>
        </p:spPr>
      </p:pic>
      <p:cxnSp>
        <p:nvCxnSpPr>
          <p:cNvPr id="8" name="Straight Connector 7">
            <a:extLst>
              <a:ext uri="{FF2B5EF4-FFF2-40B4-BE49-F238E27FC236}">
                <a16:creationId xmlns:a16="http://schemas.microsoft.com/office/drawing/2014/main" id="{8A8BD4E4-6755-1E45-940F-7A45F37840FF}"/>
              </a:ext>
            </a:extLst>
          </p:cNvPr>
          <p:cNvCxnSpPr>
            <a:cxnSpLocks/>
          </p:cNvCxnSpPr>
          <p:nvPr userDrawn="1"/>
        </p:nvCxnSpPr>
        <p:spPr>
          <a:xfrm>
            <a:off x="1071749" y="1525980"/>
            <a:ext cx="19045051" cy="0"/>
          </a:xfrm>
          <a:prstGeom prst="line">
            <a:avLst/>
          </a:prstGeom>
          <a:ln w="22225">
            <a:solidFill>
              <a:schemeClr val="bg1">
                <a:lumMod val="85000"/>
              </a:schemeClr>
            </a:solidFill>
          </a:ln>
        </p:spPr>
        <p:style>
          <a:lnRef idx="2">
            <a:schemeClr val="accent3"/>
          </a:lnRef>
          <a:fillRef idx="0">
            <a:schemeClr val="accent3"/>
          </a:fillRef>
          <a:effectRef idx="1">
            <a:schemeClr val="accent3"/>
          </a:effectRef>
          <a:fontRef idx="minor">
            <a:schemeClr val="tx1"/>
          </a:fontRef>
        </p:style>
      </p:cxnSp>
      <p:sp>
        <p:nvSpPr>
          <p:cNvPr id="10" name="Title 1">
            <a:extLst>
              <a:ext uri="{FF2B5EF4-FFF2-40B4-BE49-F238E27FC236}">
                <a16:creationId xmlns:a16="http://schemas.microsoft.com/office/drawing/2014/main" id="{46419160-7244-E34D-B268-455C8B2194DE}"/>
              </a:ext>
            </a:extLst>
          </p:cNvPr>
          <p:cNvSpPr>
            <a:spLocks noGrp="1"/>
          </p:cNvSpPr>
          <p:nvPr>
            <p:ph type="title"/>
          </p:nvPr>
        </p:nvSpPr>
        <p:spPr>
          <a:xfrm>
            <a:off x="1383030" y="1680359"/>
            <a:ext cx="17350740" cy="1988345"/>
          </a:xfrm>
        </p:spPr>
        <p:txBody>
          <a:bodyPr/>
          <a:lstStyle/>
          <a:p>
            <a:r>
              <a:rPr lang="en-US" dirty="0"/>
              <a:t>Click to edit Master title style</a:t>
            </a:r>
          </a:p>
        </p:txBody>
      </p:sp>
    </p:spTree>
    <p:extLst>
      <p:ext uri="{BB962C8B-B14F-4D97-AF65-F5344CB8AC3E}">
        <p14:creationId xmlns:p14="http://schemas.microsoft.com/office/powerpoint/2010/main" val="1539226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83030" y="1680359"/>
            <a:ext cx="17350740" cy="1988345"/>
          </a:xfrm>
        </p:spPr>
        <p:txBody>
          <a:bodyPr/>
          <a:lstStyle/>
          <a:p>
            <a:r>
              <a:rPr lang="en-US" dirty="0"/>
              <a:t>Click to edit Master title style</a:t>
            </a:r>
          </a:p>
        </p:txBody>
      </p:sp>
      <p:sp>
        <p:nvSpPr>
          <p:cNvPr id="3" name="Content Placeholder 2"/>
          <p:cNvSpPr>
            <a:spLocks noGrp="1"/>
          </p:cNvSpPr>
          <p:nvPr>
            <p:ph sz="half" idx="1"/>
          </p:nvPr>
        </p:nvSpPr>
        <p:spPr>
          <a:xfrm>
            <a:off x="1383030" y="3871109"/>
            <a:ext cx="8549640" cy="58523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184130" y="3871109"/>
            <a:ext cx="8549640" cy="58523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Content Placeholder 5" descr="A picture containing text, clipart&#10;&#10;Description automatically generated">
            <a:extLst>
              <a:ext uri="{FF2B5EF4-FFF2-40B4-BE49-F238E27FC236}">
                <a16:creationId xmlns:a16="http://schemas.microsoft.com/office/drawing/2014/main" id="{D80A9A48-806D-2940-8845-38B332983183}"/>
              </a:ext>
            </a:extLst>
          </p:cNvPr>
          <p:cNvPicPr>
            <a:picLocks noChangeAspect="1"/>
          </p:cNvPicPr>
          <p:nvPr userDrawn="1"/>
        </p:nvPicPr>
        <p:blipFill>
          <a:blip r:embed="rId2"/>
          <a:stretch>
            <a:fillRect/>
          </a:stretch>
        </p:blipFill>
        <p:spPr>
          <a:xfrm>
            <a:off x="907140" y="563580"/>
            <a:ext cx="5086563" cy="808022"/>
          </a:xfrm>
          <a:prstGeom prst="rect">
            <a:avLst/>
          </a:prstGeom>
        </p:spPr>
      </p:pic>
      <p:cxnSp>
        <p:nvCxnSpPr>
          <p:cNvPr id="9" name="Straight Connector 8">
            <a:extLst>
              <a:ext uri="{FF2B5EF4-FFF2-40B4-BE49-F238E27FC236}">
                <a16:creationId xmlns:a16="http://schemas.microsoft.com/office/drawing/2014/main" id="{A5FE285B-85BF-EA47-8CD7-4339C12585FF}"/>
              </a:ext>
            </a:extLst>
          </p:cNvPr>
          <p:cNvCxnSpPr>
            <a:cxnSpLocks/>
          </p:cNvCxnSpPr>
          <p:nvPr userDrawn="1"/>
        </p:nvCxnSpPr>
        <p:spPr>
          <a:xfrm>
            <a:off x="1071749" y="1525980"/>
            <a:ext cx="19045051" cy="0"/>
          </a:xfrm>
          <a:prstGeom prst="line">
            <a:avLst/>
          </a:prstGeom>
          <a:ln w="22225">
            <a:solidFill>
              <a:schemeClr val="bg1">
                <a:lumMod val="85000"/>
              </a:schemeClr>
            </a:solidFill>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5223145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9930" y="3654416"/>
            <a:ext cx="8510349"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351361" y="4890284"/>
            <a:ext cx="8510349" cy="5168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214610" y="3654416"/>
            <a:ext cx="8552260"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10214610" y="4890284"/>
            <a:ext cx="8552260" cy="5168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5" descr="A picture containing text, clipart&#10;&#10;Description automatically generated">
            <a:extLst>
              <a:ext uri="{FF2B5EF4-FFF2-40B4-BE49-F238E27FC236}">
                <a16:creationId xmlns:a16="http://schemas.microsoft.com/office/drawing/2014/main" id="{087A32F5-5668-9F4E-9539-C3B53A1FDE19}"/>
              </a:ext>
            </a:extLst>
          </p:cNvPr>
          <p:cNvPicPr>
            <a:picLocks noChangeAspect="1"/>
          </p:cNvPicPr>
          <p:nvPr userDrawn="1"/>
        </p:nvPicPr>
        <p:blipFill>
          <a:blip r:embed="rId2"/>
          <a:stretch>
            <a:fillRect/>
          </a:stretch>
        </p:blipFill>
        <p:spPr>
          <a:xfrm>
            <a:off x="907140" y="563580"/>
            <a:ext cx="5086563" cy="808022"/>
          </a:xfrm>
          <a:prstGeom prst="rect">
            <a:avLst/>
          </a:prstGeom>
        </p:spPr>
      </p:pic>
      <p:cxnSp>
        <p:nvCxnSpPr>
          <p:cNvPr id="11" name="Straight Connector 10">
            <a:extLst>
              <a:ext uri="{FF2B5EF4-FFF2-40B4-BE49-F238E27FC236}">
                <a16:creationId xmlns:a16="http://schemas.microsoft.com/office/drawing/2014/main" id="{1566BC2B-E244-D040-B8C0-F1A4CF2D36B5}"/>
              </a:ext>
            </a:extLst>
          </p:cNvPr>
          <p:cNvCxnSpPr>
            <a:cxnSpLocks/>
          </p:cNvCxnSpPr>
          <p:nvPr userDrawn="1"/>
        </p:nvCxnSpPr>
        <p:spPr>
          <a:xfrm>
            <a:off x="1071749" y="1525980"/>
            <a:ext cx="19045051" cy="0"/>
          </a:xfrm>
          <a:prstGeom prst="line">
            <a:avLst/>
          </a:prstGeom>
          <a:ln w="22225">
            <a:solidFill>
              <a:schemeClr val="bg1">
                <a:lumMod val="85000"/>
              </a:schemeClr>
            </a:solidFill>
          </a:ln>
        </p:spPr>
        <p:style>
          <a:lnRef idx="2">
            <a:schemeClr val="accent3"/>
          </a:lnRef>
          <a:fillRef idx="0">
            <a:schemeClr val="accent3"/>
          </a:fillRef>
          <a:effectRef idx="1">
            <a:schemeClr val="accent3"/>
          </a:effectRef>
          <a:fontRef idx="minor">
            <a:schemeClr val="tx1"/>
          </a:fontRef>
        </p:style>
      </p:cxnSp>
      <p:sp>
        <p:nvSpPr>
          <p:cNvPr id="16" name="Title 1">
            <a:extLst>
              <a:ext uri="{FF2B5EF4-FFF2-40B4-BE49-F238E27FC236}">
                <a16:creationId xmlns:a16="http://schemas.microsoft.com/office/drawing/2014/main" id="{B6486343-DC26-6D4E-8262-198F802B8495}"/>
              </a:ext>
            </a:extLst>
          </p:cNvPr>
          <p:cNvSpPr>
            <a:spLocks noGrp="1"/>
          </p:cNvSpPr>
          <p:nvPr>
            <p:ph type="title"/>
          </p:nvPr>
        </p:nvSpPr>
        <p:spPr>
          <a:xfrm>
            <a:off x="1383030" y="1680359"/>
            <a:ext cx="17350740" cy="1988345"/>
          </a:xfrm>
        </p:spPr>
        <p:txBody>
          <a:bodyPr/>
          <a:lstStyle/>
          <a:p>
            <a:r>
              <a:rPr lang="en-US" dirty="0"/>
              <a:t>Click to edit Master title style</a:t>
            </a:r>
          </a:p>
        </p:txBody>
      </p:sp>
    </p:spTree>
    <p:extLst>
      <p:ext uri="{BB962C8B-B14F-4D97-AF65-F5344CB8AC3E}">
        <p14:creationId xmlns:p14="http://schemas.microsoft.com/office/powerpoint/2010/main" val="5141769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043385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0748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3001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3030" y="547688"/>
            <a:ext cx="17350740" cy="198834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83030" y="2738438"/>
            <a:ext cx="17350740" cy="65270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Logo, company name&#10;&#10;Description automatically generated">
            <a:extLst>
              <a:ext uri="{FF2B5EF4-FFF2-40B4-BE49-F238E27FC236}">
                <a16:creationId xmlns:a16="http://schemas.microsoft.com/office/drawing/2014/main" id="{D209364F-E885-6141-A854-0612B489049C}"/>
              </a:ext>
            </a:extLst>
          </p:cNvPr>
          <p:cNvPicPr>
            <a:picLocks noChangeAspect="1"/>
          </p:cNvPicPr>
          <p:nvPr userDrawn="1"/>
        </p:nvPicPr>
        <p:blipFill>
          <a:blip r:embed="rId11">
            <a:alphaModFix amt="14000"/>
          </a:blip>
          <a:stretch>
            <a:fillRect/>
          </a:stretch>
        </p:blipFill>
        <p:spPr>
          <a:xfrm>
            <a:off x="13314113" y="4930773"/>
            <a:ext cx="7309646" cy="7309646"/>
          </a:xfrm>
          <a:prstGeom prst="rect">
            <a:avLst/>
          </a:prstGeom>
        </p:spPr>
      </p:pic>
    </p:spTree>
    <p:extLst>
      <p:ext uri="{BB962C8B-B14F-4D97-AF65-F5344CB8AC3E}">
        <p14:creationId xmlns:p14="http://schemas.microsoft.com/office/powerpoint/2010/main" val="2026926333"/>
      </p:ext>
    </p:extLst>
  </p:cSld>
  <p:clrMap bg1="lt1" tx1="dk1" bg2="lt2" tx2="dk2" accent1="accent1" accent2="accent2" accent3="accent3" accent4="accent4" accent5="accent5" accent6="accent6" hlink="hlink" folHlink="folHlink"/>
  <p:sldLayoutIdLst>
    <p:sldLayoutId id="2147483661" r:id="rId1"/>
    <p:sldLayoutId id="2147483685" r:id="rId2"/>
    <p:sldLayoutId id="2147483686" r:id="rId3"/>
    <p:sldLayoutId id="2147483663" r:id="rId4"/>
    <p:sldLayoutId id="2147483662" r:id="rId5"/>
    <p:sldLayoutId id="2147483664" r:id="rId6"/>
    <p:sldLayoutId id="2147483665" r:id="rId7"/>
    <p:sldLayoutId id="2147483666" r:id="rId8"/>
    <p:sldLayoutId id="2147483667" r:id="rId9"/>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sldNum="0" hdr="0" ftr="0" dt="0"/>
  <p:txStyles>
    <p:titleStyle>
      <a:lvl1pPr algn="l" defTabSz="1371600" rtl="0" eaLnBrk="1" latinLnBrk="0" hangingPunct="1">
        <a:lnSpc>
          <a:spcPct val="90000"/>
        </a:lnSpc>
        <a:spcBef>
          <a:spcPct val="0"/>
        </a:spcBef>
        <a:buNone/>
        <a:defRPr sz="6600" b="1" kern="1200">
          <a:solidFill>
            <a:schemeClr val="bg1">
              <a:lumMod val="85000"/>
            </a:schemeClr>
          </a:solidFill>
          <a:latin typeface="Montserrat" pitchFamily="2" charset="77"/>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3600" b="0" i="0" kern="12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1714500" indent="-342900" algn="l" defTabSz="1371600" rtl="0" eaLnBrk="1" latinLnBrk="0" hangingPunct="1">
        <a:lnSpc>
          <a:spcPct val="90000"/>
        </a:lnSpc>
        <a:spcBef>
          <a:spcPts val="750"/>
        </a:spcBef>
        <a:buFont typeface="Arial" panose="020B0604020202020204" pitchFamily="34" charset="0"/>
        <a:buChar char="•"/>
        <a:defRPr sz="3000" b="0" i="0" kern="1200">
          <a:solidFill>
            <a:schemeClr val="bg1"/>
          </a:solidFill>
          <a:latin typeface="Roboto" panose="02000000000000000000" pitchFamily="2" charset="0"/>
          <a:ea typeface="Roboto" panose="02000000000000000000" pitchFamily="2" charset="0"/>
          <a:cs typeface="Roboto" panose="02000000000000000000" pitchFamily="2" charset="0"/>
        </a:defRPr>
      </a:lvl3pPr>
      <a:lvl4pPr marL="24003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bg1"/>
          </a:solidFill>
          <a:latin typeface="Roboto" panose="02000000000000000000" pitchFamily="2" charset="0"/>
          <a:ea typeface="Roboto" panose="02000000000000000000" pitchFamily="2" charset="0"/>
          <a:cs typeface="Roboto" panose="02000000000000000000" pitchFamily="2" charset="0"/>
        </a:defRPr>
      </a:lvl4pPr>
      <a:lvl5pPr marL="30861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bg1"/>
          </a:solidFill>
          <a:latin typeface="Roboto" panose="02000000000000000000" pitchFamily="2" charset="0"/>
          <a:ea typeface="Roboto" panose="02000000000000000000" pitchFamily="2" charset="0"/>
          <a:cs typeface="Roboto" panose="02000000000000000000" pitchFamily="2"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3030" y="547688"/>
            <a:ext cx="17350740" cy="198834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83030" y="2738438"/>
            <a:ext cx="17350740" cy="65270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Logo, company name&#10;&#10;Description automatically generated">
            <a:extLst>
              <a:ext uri="{FF2B5EF4-FFF2-40B4-BE49-F238E27FC236}">
                <a16:creationId xmlns:a16="http://schemas.microsoft.com/office/drawing/2014/main" id="{D209364F-E885-6141-A854-0612B489049C}"/>
              </a:ext>
            </a:extLst>
          </p:cNvPr>
          <p:cNvPicPr>
            <a:picLocks noChangeAspect="1"/>
          </p:cNvPicPr>
          <p:nvPr userDrawn="1"/>
        </p:nvPicPr>
        <p:blipFill>
          <a:blip r:embed="rId9">
            <a:alphaModFix amt="14000"/>
          </a:blip>
          <a:stretch>
            <a:fillRect/>
          </a:stretch>
        </p:blipFill>
        <p:spPr>
          <a:xfrm>
            <a:off x="13314113" y="4930773"/>
            <a:ext cx="7309646" cy="7309646"/>
          </a:xfrm>
          <a:prstGeom prst="rect">
            <a:avLst/>
          </a:prstGeom>
        </p:spPr>
      </p:pic>
    </p:spTree>
    <p:extLst>
      <p:ext uri="{BB962C8B-B14F-4D97-AF65-F5344CB8AC3E}">
        <p14:creationId xmlns:p14="http://schemas.microsoft.com/office/powerpoint/2010/main" val="287115436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sldNum="0" hdr="0" ftr="0" dt="0"/>
  <p:txStyles>
    <p:titleStyle>
      <a:lvl1pPr algn="l" defTabSz="1371600" rtl="0" eaLnBrk="1" latinLnBrk="0" hangingPunct="1">
        <a:lnSpc>
          <a:spcPct val="90000"/>
        </a:lnSpc>
        <a:spcBef>
          <a:spcPct val="0"/>
        </a:spcBef>
        <a:buNone/>
        <a:defRPr sz="6600" b="1" kern="1200">
          <a:solidFill>
            <a:schemeClr val="bg1">
              <a:lumMod val="85000"/>
            </a:schemeClr>
          </a:solidFill>
          <a:latin typeface="Montserrat" pitchFamily="2" charset="77"/>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3600" b="0" i="0" kern="12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1714500" indent="-342900" algn="l" defTabSz="1371600" rtl="0" eaLnBrk="1" latinLnBrk="0" hangingPunct="1">
        <a:lnSpc>
          <a:spcPct val="90000"/>
        </a:lnSpc>
        <a:spcBef>
          <a:spcPts val="750"/>
        </a:spcBef>
        <a:buFont typeface="Arial" panose="020B0604020202020204" pitchFamily="34" charset="0"/>
        <a:buChar char="•"/>
        <a:defRPr sz="3000" b="0" i="0" kern="1200">
          <a:solidFill>
            <a:schemeClr val="bg1"/>
          </a:solidFill>
          <a:latin typeface="Roboto" panose="02000000000000000000" pitchFamily="2" charset="0"/>
          <a:ea typeface="Roboto" panose="02000000000000000000" pitchFamily="2" charset="0"/>
          <a:cs typeface="Roboto" panose="02000000000000000000" pitchFamily="2" charset="0"/>
        </a:defRPr>
      </a:lvl3pPr>
      <a:lvl4pPr marL="24003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bg1"/>
          </a:solidFill>
          <a:latin typeface="Roboto" panose="02000000000000000000" pitchFamily="2" charset="0"/>
          <a:ea typeface="Roboto" panose="02000000000000000000" pitchFamily="2" charset="0"/>
          <a:cs typeface="Roboto" panose="02000000000000000000" pitchFamily="2" charset="0"/>
        </a:defRPr>
      </a:lvl4pPr>
      <a:lvl5pPr marL="30861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bg1"/>
          </a:solidFill>
          <a:latin typeface="Roboto" panose="02000000000000000000" pitchFamily="2" charset="0"/>
          <a:ea typeface="Roboto" panose="02000000000000000000" pitchFamily="2" charset="0"/>
          <a:cs typeface="Roboto" panose="02000000000000000000" pitchFamily="2"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3030" y="547688"/>
            <a:ext cx="17350740" cy="198834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83030" y="2738438"/>
            <a:ext cx="17350740" cy="65270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Shape&#10;&#10;Description automatically generated with low confidence">
            <a:extLst>
              <a:ext uri="{FF2B5EF4-FFF2-40B4-BE49-F238E27FC236}">
                <a16:creationId xmlns:a16="http://schemas.microsoft.com/office/drawing/2014/main" id="{E1D980BE-6E12-A54F-8A2E-108718B28A89}"/>
              </a:ext>
            </a:extLst>
          </p:cNvPr>
          <p:cNvPicPr>
            <a:picLocks noChangeAspect="1"/>
          </p:cNvPicPr>
          <p:nvPr userDrawn="1"/>
        </p:nvPicPr>
        <p:blipFill>
          <a:blip r:embed="rId9">
            <a:alphaModFix amt="20000"/>
          </a:blip>
          <a:stretch>
            <a:fillRect/>
          </a:stretch>
        </p:blipFill>
        <p:spPr>
          <a:xfrm>
            <a:off x="13282059" y="4912548"/>
            <a:ext cx="7315200" cy="7315200"/>
          </a:xfrm>
          <a:prstGeom prst="rect">
            <a:avLst/>
          </a:prstGeom>
        </p:spPr>
      </p:pic>
    </p:spTree>
    <p:extLst>
      <p:ext uri="{BB962C8B-B14F-4D97-AF65-F5344CB8AC3E}">
        <p14:creationId xmlns:p14="http://schemas.microsoft.com/office/powerpoint/2010/main" val="42999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sldNum="0" hdr="0" ftr="0" dt="0"/>
  <p:txStyles>
    <p:titleStyle>
      <a:lvl1pPr algn="l" defTabSz="1371600" rtl="0" eaLnBrk="1" latinLnBrk="0" hangingPunct="1">
        <a:lnSpc>
          <a:spcPct val="90000"/>
        </a:lnSpc>
        <a:spcBef>
          <a:spcPct val="0"/>
        </a:spcBef>
        <a:buNone/>
        <a:defRPr sz="6600" b="1" kern="1200">
          <a:solidFill>
            <a:srgbClr val="830019"/>
          </a:solidFill>
          <a:latin typeface="Montserrat" pitchFamily="2" charset="77"/>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b="0" i="0" kern="1200">
          <a:solidFill>
            <a:schemeClr val="bg1">
              <a:lumMod val="75000"/>
            </a:schemeClr>
          </a:solidFill>
          <a:latin typeface="Roboto" panose="02000000000000000000" pitchFamily="2" charset="0"/>
          <a:ea typeface="Roboto" panose="02000000000000000000" pitchFamily="2" charset="0"/>
          <a:cs typeface="Roboto" panose="02000000000000000000" pitchFamily="2"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3600" b="0" i="0" kern="1200">
          <a:solidFill>
            <a:schemeClr val="bg1">
              <a:lumMod val="75000"/>
            </a:schemeClr>
          </a:solidFill>
          <a:latin typeface="Roboto" panose="02000000000000000000" pitchFamily="2" charset="0"/>
          <a:ea typeface="Roboto" panose="02000000000000000000" pitchFamily="2" charset="0"/>
          <a:cs typeface="Roboto" panose="02000000000000000000" pitchFamily="2" charset="0"/>
        </a:defRPr>
      </a:lvl2pPr>
      <a:lvl3pPr marL="1714500" indent="-342900" algn="l" defTabSz="1371600" rtl="0" eaLnBrk="1" latinLnBrk="0" hangingPunct="1">
        <a:lnSpc>
          <a:spcPct val="90000"/>
        </a:lnSpc>
        <a:spcBef>
          <a:spcPts val="750"/>
        </a:spcBef>
        <a:buFont typeface="Arial" panose="020B0604020202020204" pitchFamily="34" charset="0"/>
        <a:buChar char="•"/>
        <a:defRPr sz="3000" b="0" i="0" kern="1200">
          <a:solidFill>
            <a:schemeClr val="bg1">
              <a:lumMod val="75000"/>
            </a:schemeClr>
          </a:solidFill>
          <a:latin typeface="Roboto" panose="02000000000000000000" pitchFamily="2" charset="0"/>
          <a:ea typeface="Roboto" panose="02000000000000000000" pitchFamily="2" charset="0"/>
          <a:cs typeface="Roboto" panose="02000000000000000000" pitchFamily="2" charset="0"/>
        </a:defRPr>
      </a:lvl3pPr>
      <a:lvl4pPr marL="24003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bg1">
              <a:lumMod val="75000"/>
            </a:schemeClr>
          </a:solidFill>
          <a:latin typeface="Roboto" panose="02000000000000000000" pitchFamily="2" charset="0"/>
          <a:ea typeface="Roboto" panose="02000000000000000000" pitchFamily="2" charset="0"/>
          <a:cs typeface="Roboto" panose="02000000000000000000" pitchFamily="2" charset="0"/>
        </a:defRPr>
      </a:lvl4pPr>
      <a:lvl5pPr marL="30861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bg1">
              <a:lumMod val="75000"/>
            </a:schemeClr>
          </a:solidFill>
          <a:latin typeface="Roboto" panose="02000000000000000000" pitchFamily="2" charset="0"/>
          <a:ea typeface="Roboto" panose="02000000000000000000" pitchFamily="2" charset="0"/>
          <a:cs typeface="Roboto" panose="02000000000000000000" pitchFamily="2"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new.nsf.gov/funding/opportunities/us-national-science-foundation-research" TargetMode="External"/><Relationship Id="rId3" Type="http://schemas.openxmlformats.org/officeDocument/2006/relationships/hyperlink" Target="https://www.nsf.gov/div/index.jsp?div=DGE" TargetMode="External"/><Relationship Id="rId7" Type="http://schemas.openxmlformats.org/officeDocument/2006/relationships/hyperlink" Target="https://new.nsf.gov/funding/opportunities/alliances-graduate-education-professoriate-agep" TargetMode="External"/><Relationship Id="rId12" Type="http://schemas.openxmlformats.org/officeDocument/2006/relationships/hyperlink" Target="https://new.nsf.gov/funding/opportunities/research-training-groups-mathematical-sciences-rtg"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hyperlink" Target="https://new.nsf.gov/funding/opportunities/nsf-scholarships-science-technology-engineering" TargetMode="External"/><Relationship Id="rId11" Type="http://schemas.openxmlformats.org/officeDocument/2006/relationships/hyperlink" Target="https://new.nsf.gov/funding/opportunities/non-academic-research-internships-graduate" TargetMode="External"/><Relationship Id="rId5" Type="http://schemas.openxmlformats.org/officeDocument/2006/relationships/hyperlink" Target="https://new.nsf.gov/funding/opportunities/training-based-workforce-development-advanced" TargetMode="External"/><Relationship Id="rId10" Type="http://schemas.openxmlformats.org/officeDocument/2006/relationships/hyperlink" Target="https://new.nsf.gov/funding/opportunities/international-research-experiences-students-ires" TargetMode="External"/><Relationship Id="rId4" Type="http://schemas.openxmlformats.org/officeDocument/2006/relationships/hyperlink" Target="https://new.nsf.gov/funding/graduate-students" TargetMode="External"/><Relationship Id="rId9" Type="http://schemas.openxmlformats.org/officeDocument/2006/relationships/hyperlink" Target="https://new.nsf.gov/funding/opportunities/cybercorps-scholarship-service-sf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new.nsf.gov/funding/opportunities/training-based-workforce-development-advanced" TargetMode="External"/><Relationship Id="rId7" Type="http://schemas.openxmlformats.org/officeDocument/2006/relationships/hyperlink" Target="https://www2.ed.gov/programs/iegpsflasf/index.html" TargetMode="Externa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hyperlink" Target="https://grants.nih.gov/grants/guide/pa-files/PAR-24-252.html" TargetMode="External"/><Relationship Id="rId5" Type="http://schemas.openxmlformats.org/officeDocument/2006/relationships/hyperlink" Target="https://grants.nih.gov/grants/guide/pa-files/PA-23-048.html" TargetMode="External"/><Relationship Id="rId4" Type="http://schemas.openxmlformats.org/officeDocument/2006/relationships/hyperlink" Target="https://grants.nih.gov/grants/guide/pa-files/PAR-24-144.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uwlax.edu/grants/"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mailto:grants@uwlax.edu"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uwlax.edu/grants/"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hyperlink" Target="https://www.facebook.com/UWLaCrosseORSP" TargetMode="External"/><Relationship Id="rId4" Type="http://schemas.openxmlformats.org/officeDocument/2006/relationships/hyperlink" Target="mailto:grants@uwlax.edu"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freshwater.wisconsin.edu/research/" TargetMode="External"/><Relationship Id="rId3" Type="http://schemas.openxmlformats.org/officeDocument/2006/relationships/hyperlink" Target="https://www.uwlax.edu/grants/funding-sources/external/" TargetMode="External"/><Relationship Id="rId7" Type="http://schemas.openxmlformats.org/officeDocument/2006/relationships/hyperlink" Target="https://www.uwlax.edu/grants/faculty-research-grants/"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hyperlink" Target="https://www.uwlax.edu/grants/funding-sources/internal/" TargetMode="External"/><Relationship Id="rId5" Type="http://schemas.openxmlformats.org/officeDocument/2006/relationships/hyperlink" Target="https://www.uwlax.edu/grants/newsletter/" TargetMode="External"/><Relationship Id="rId10" Type="http://schemas.openxmlformats.org/officeDocument/2006/relationships/hyperlink" Target="https://www.uwlax.edu/grants/mayo-uwl-seed-grant/" TargetMode="External"/><Relationship Id="rId4" Type="http://schemas.openxmlformats.org/officeDocument/2006/relationships/hyperlink" Target="https://uwlacrosse.qualtrics.com/SE/?SID=SV_1BwmN2vhPevSSeF" TargetMode="External"/><Relationship Id="rId9" Type="http://schemas.openxmlformats.org/officeDocument/2006/relationships/hyperlink" Target="https://www.wisys.org/grants/ignitegrantprogram-appliedresearch"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hyperlink" Target="https://www.uwlax.edu/globalassets/offices-services/grants/orsp-checklist.pdf" TargetMode="External"/><Relationship Id="rId4" Type="http://schemas.openxmlformats.org/officeDocument/2006/relationships/hyperlink" Target="https://www.uwlax.edu/grants/how-to-apply-for-grant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uwlax.edu/grants/budgeting/" TargetMode="External"/><Relationship Id="rId7" Type="http://schemas.openxmlformats.org/officeDocument/2006/relationships/hyperlink" Target="https://www.uwlax.edu/grants/writing/"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hyperlink" Target="https://www.uwlax.edu/grants/data/" TargetMode="External"/><Relationship Id="rId5" Type="http://schemas.openxmlformats.org/officeDocument/2006/relationships/hyperlink" Target="https://www.uwlax.edu/grants/nih/" TargetMode="External"/><Relationship Id="rId4" Type="http://schemas.openxmlformats.org/officeDocument/2006/relationships/hyperlink" Target="https://www.uwlax.edu/grants/ns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uwlax.edu/grants/compliance-and-policies/"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hyperlink" Target="https://www.citiprogram.org/" TargetMode="External"/><Relationship Id="rId5" Type="http://schemas.openxmlformats.org/officeDocument/2006/relationships/hyperlink" Target="https://www.uwlax.edu/grants/human-subjects-review-institutional-review-board-irb/#tm-irb-exempt-decision-tool" TargetMode="External"/><Relationship Id="rId4" Type="http://schemas.openxmlformats.org/officeDocument/2006/relationships/hyperlink" Target="mailto:anowak@uwlax.edu"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2.ed.gov/programs/gaann/index.html" TargetMode="Externa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https://new.nsf.gov/funding/opportunities/nsf-graduate-research-fellowship-program-grfp"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s://new.nsf.gov/funding/opportunities/innovations-graduate-education-program" TargetMode="External"/><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3001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0D670B-F3CC-F249-9C90-22AE0FF581D3}"/>
              </a:ext>
            </a:extLst>
          </p:cNvPr>
          <p:cNvSpPr txBox="1"/>
          <p:nvPr/>
        </p:nvSpPr>
        <p:spPr>
          <a:xfrm>
            <a:off x="9713813" y="3338029"/>
            <a:ext cx="10300716" cy="3185487"/>
          </a:xfrm>
          <a:prstGeom prst="rect">
            <a:avLst/>
          </a:prstGeom>
          <a:noFill/>
        </p:spPr>
        <p:txBody>
          <a:bodyPr wrap="square" lIns="91440" tIns="45720" rIns="91440" bIns="45720" rtlCol="0" anchor="t">
            <a:spAutoFit/>
          </a:bodyPr>
          <a:lstStyle/>
          <a:p>
            <a:r>
              <a:rPr lang="en-US" sz="6700" b="1" dirty="0">
                <a:solidFill>
                  <a:schemeClr val="bg1"/>
                </a:solidFill>
                <a:latin typeface="Arial"/>
                <a:cs typeface="Arial"/>
              </a:rPr>
              <a:t>Faculty Research</a:t>
            </a:r>
          </a:p>
          <a:p>
            <a:r>
              <a:rPr lang="en-US" sz="6700" b="1" dirty="0">
                <a:solidFill>
                  <a:schemeClr val="bg1"/>
                </a:solidFill>
                <a:latin typeface="Arial"/>
                <a:cs typeface="Arial"/>
              </a:rPr>
              <a:t>Resources &amp; Graduate Student Support</a:t>
            </a:r>
          </a:p>
        </p:txBody>
      </p:sp>
      <p:pic>
        <p:nvPicPr>
          <p:cNvPr id="8" name="Picture 7" descr="A picture containing text, clipart&#10;&#10;Description automatically generated">
            <a:extLst>
              <a:ext uri="{FF2B5EF4-FFF2-40B4-BE49-F238E27FC236}">
                <a16:creationId xmlns:a16="http://schemas.microsoft.com/office/drawing/2014/main" id="{83CE7039-2807-3945-B156-BF836757F001}"/>
              </a:ext>
            </a:extLst>
          </p:cNvPr>
          <p:cNvPicPr>
            <a:picLocks noChangeAspect="1"/>
          </p:cNvPicPr>
          <p:nvPr/>
        </p:nvPicPr>
        <p:blipFill>
          <a:blip r:embed="rId3"/>
          <a:stretch>
            <a:fillRect/>
          </a:stretch>
        </p:blipFill>
        <p:spPr>
          <a:xfrm>
            <a:off x="2734626" y="4020242"/>
            <a:ext cx="5431914" cy="1838238"/>
          </a:xfrm>
          <a:prstGeom prst="rect">
            <a:avLst/>
          </a:prstGeom>
        </p:spPr>
      </p:pic>
      <p:cxnSp>
        <p:nvCxnSpPr>
          <p:cNvPr id="4" name="Straight Connector 3">
            <a:extLst>
              <a:ext uri="{FF2B5EF4-FFF2-40B4-BE49-F238E27FC236}">
                <a16:creationId xmlns:a16="http://schemas.microsoft.com/office/drawing/2014/main" id="{FDF13B07-2EB1-0443-955B-BB889261A1BF}"/>
              </a:ext>
            </a:extLst>
          </p:cNvPr>
          <p:cNvCxnSpPr>
            <a:cxnSpLocks/>
          </p:cNvCxnSpPr>
          <p:nvPr/>
        </p:nvCxnSpPr>
        <p:spPr>
          <a:xfrm>
            <a:off x="8940176" y="3046156"/>
            <a:ext cx="0" cy="378641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Logo, company name&#10;&#10;Description automatically generated">
            <a:extLst>
              <a:ext uri="{FF2B5EF4-FFF2-40B4-BE49-F238E27FC236}">
                <a16:creationId xmlns:a16="http://schemas.microsoft.com/office/drawing/2014/main" id="{E17F4B49-97F9-7748-B821-2C301F1BF94C}"/>
              </a:ext>
            </a:extLst>
          </p:cNvPr>
          <p:cNvPicPr>
            <a:picLocks noChangeAspect="1"/>
          </p:cNvPicPr>
          <p:nvPr/>
        </p:nvPicPr>
        <p:blipFill>
          <a:blip r:embed="rId4">
            <a:alphaModFix amt="14000"/>
          </a:blip>
          <a:stretch>
            <a:fillRect/>
          </a:stretch>
        </p:blipFill>
        <p:spPr>
          <a:xfrm>
            <a:off x="13314113" y="4930773"/>
            <a:ext cx="7309646" cy="7309646"/>
          </a:xfrm>
          <a:prstGeom prst="rect">
            <a:avLst/>
          </a:prstGeom>
        </p:spPr>
      </p:pic>
    </p:spTree>
    <p:extLst>
      <p:ext uri="{BB962C8B-B14F-4D97-AF65-F5344CB8AC3E}">
        <p14:creationId xmlns:p14="http://schemas.microsoft.com/office/powerpoint/2010/main" val="24643383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E0FC1-EACB-C0D3-A4FB-533631F89A6C}"/>
              </a:ext>
            </a:extLst>
          </p:cNvPr>
          <p:cNvSpPr>
            <a:spLocks noGrp="1"/>
          </p:cNvSpPr>
          <p:nvPr>
            <p:ph type="title"/>
          </p:nvPr>
        </p:nvSpPr>
        <p:spPr>
          <a:xfrm>
            <a:off x="1383030" y="1581280"/>
            <a:ext cx="17350740" cy="1186827"/>
          </a:xfrm>
        </p:spPr>
        <p:txBody>
          <a:bodyPr>
            <a:noAutofit/>
          </a:bodyPr>
          <a:lstStyle/>
          <a:p>
            <a:r>
              <a:rPr lang="en-US" dirty="0">
                <a:latin typeface="Arial" panose="020B0604020202020204" pitchFamily="34" charset="0"/>
                <a:cs typeface="Arial" panose="020B0604020202020204" pitchFamily="34" charset="0"/>
              </a:rPr>
              <a:t>Potential Funding Opportunities:</a:t>
            </a:r>
          </a:p>
        </p:txBody>
      </p:sp>
      <p:sp>
        <p:nvSpPr>
          <p:cNvPr id="3" name="Content Placeholder 2">
            <a:extLst>
              <a:ext uri="{FF2B5EF4-FFF2-40B4-BE49-F238E27FC236}">
                <a16:creationId xmlns:a16="http://schemas.microsoft.com/office/drawing/2014/main" id="{2C76A2F9-2ED9-7A2F-7F44-67635E8F85B9}"/>
              </a:ext>
            </a:extLst>
          </p:cNvPr>
          <p:cNvSpPr>
            <a:spLocks noGrp="1"/>
          </p:cNvSpPr>
          <p:nvPr>
            <p:ph sz="half" idx="1"/>
          </p:nvPr>
        </p:nvSpPr>
        <p:spPr>
          <a:xfrm>
            <a:off x="1382145" y="2914895"/>
            <a:ext cx="17768740" cy="6976080"/>
          </a:xfrm>
        </p:spPr>
        <p:txBody>
          <a:bodyPr>
            <a:normAutofit fontScale="77500" lnSpcReduction="20000"/>
          </a:bodyPr>
          <a:lstStyle/>
          <a:p>
            <a:pPr marL="0" indent="0">
              <a:buNone/>
            </a:pPr>
            <a:r>
              <a:rPr lang="en-US" sz="5000" dirty="0">
                <a:solidFill>
                  <a:schemeClr val="tx1"/>
                </a:solidFill>
                <a:latin typeface="Arial"/>
                <a:ea typeface="Roboto"/>
                <a:cs typeface="Arial"/>
              </a:rPr>
              <a:t>General NSF Grad Student Funding Resources</a:t>
            </a:r>
          </a:p>
          <a:p>
            <a:pPr lvl="1"/>
            <a:r>
              <a:rPr lang="en-US" sz="4400" dirty="0">
                <a:solidFill>
                  <a:schemeClr val="tx1"/>
                </a:solidFill>
                <a:latin typeface="Arial"/>
                <a:ea typeface="Roboto"/>
                <a:cs typeface="Arial"/>
                <a:hlinkClick r:id="rId3"/>
              </a:rPr>
              <a:t>NSF Division of Graduate Education (DGE)</a:t>
            </a:r>
            <a:endParaRPr lang="en-US" sz="4400" dirty="0">
              <a:solidFill>
                <a:schemeClr val="tx1"/>
              </a:solidFill>
              <a:latin typeface="Arial"/>
              <a:ea typeface="Roboto"/>
              <a:cs typeface="Arial"/>
            </a:endParaRPr>
          </a:p>
          <a:p>
            <a:pPr lvl="1"/>
            <a:r>
              <a:rPr lang="en-US" sz="5000" dirty="0">
                <a:solidFill>
                  <a:schemeClr val="tx1"/>
                </a:solidFill>
                <a:latin typeface="Arial"/>
                <a:ea typeface="Roboto"/>
                <a:cs typeface="Arial"/>
                <a:hlinkClick r:id="rId4"/>
              </a:rPr>
              <a:t>NSF funding for grad students page</a:t>
            </a:r>
            <a:endParaRPr lang="en-US" sz="5000" dirty="0">
              <a:solidFill>
                <a:schemeClr val="tx1"/>
              </a:solidFill>
              <a:latin typeface="Arial"/>
              <a:ea typeface="Roboto"/>
              <a:cs typeface="Arial"/>
            </a:endParaRPr>
          </a:p>
          <a:p>
            <a:pPr marL="0" indent="0">
              <a:buNone/>
            </a:pPr>
            <a:endParaRPr lang="en-US" sz="5000" dirty="0">
              <a:solidFill>
                <a:schemeClr val="tx1"/>
              </a:solidFill>
              <a:latin typeface="Arial"/>
              <a:ea typeface="Roboto"/>
              <a:cs typeface="Arial"/>
            </a:endParaRPr>
          </a:p>
          <a:p>
            <a:pPr marL="0" indent="0">
              <a:buNone/>
            </a:pPr>
            <a:r>
              <a:rPr lang="en-US" sz="5000" dirty="0">
                <a:solidFill>
                  <a:schemeClr val="tx1"/>
                </a:solidFill>
                <a:latin typeface="Arial"/>
                <a:ea typeface="Roboto"/>
                <a:cs typeface="Arial"/>
              </a:rPr>
              <a:t>NSF Solicitations in Support of Grad Students</a:t>
            </a:r>
            <a:endParaRPr lang="en-US" sz="5000" dirty="0">
              <a:solidFill>
                <a:schemeClr val="tx1"/>
              </a:solidFill>
              <a:latin typeface="Arial"/>
              <a:ea typeface="Roboto"/>
              <a:cs typeface="Arial"/>
              <a:hlinkClick r:id="rId5"/>
            </a:endParaRPr>
          </a:p>
          <a:p>
            <a:pPr lvl="1"/>
            <a:r>
              <a:rPr lang="en-US" sz="4400" dirty="0">
                <a:solidFill>
                  <a:schemeClr val="tx1"/>
                </a:solidFill>
                <a:latin typeface="Arial"/>
                <a:ea typeface="Roboto"/>
                <a:cs typeface="Arial"/>
                <a:hlinkClick r:id="rId5"/>
              </a:rPr>
              <a:t>Training-based Workforce Development for Advanced Cyberinfrastructure</a:t>
            </a:r>
            <a:endParaRPr lang="en-US" sz="4400" dirty="0">
              <a:solidFill>
                <a:schemeClr val="tx1"/>
              </a:solidFill>
              <a:latin typeface="Arial"/>
              <a:ea typeface="Roboto"/>
              <a:cs typeface="Arial"/>
            </a:endParaRPr>
          </a:p>
          <a:p>
            <a:pPr lvl="1"/>
            <a:r>
              <a:rPr lang="en-US" sz="4400" dirty="0">
                <a:solidFill>
                  <a:schemeClr val="tx1"/>
                </a:solidFill>
                <a:latin typeface="Arial"/>
                <a:ea typeface="Roboto"/>
                <a:cs typeface="Arial"/>
                <a:hlinkClick r:id="rId6"/>
              </a:rPr>
              <a:t>Scholarships in STEM (S-STEM) </a:t>
            </a:r>
            <a:endParaRPr lang="en-US" sz="4400" dirty="0">
              <a:solidFill>
                <a:schemeClr val="tx1"/>
              </a:solidFill>
              <a:latin typeface="Arial"/>
              <a:ea typeface="Roboto"/>
              <a:cs typeface="Arial"/>
            </a:endParaRPr>
          </a:p>
          <a:p>
            <a:pPr lvl="1"/>
            <a:r>
              <a:rPr lang="en-US" sz="4400" dirty="0">
                <a:solidFill>
                  <a:schemeClr val="tx1"/>
                </a:solidFill>
                <a:latin typeface="Arial"/>
                <a:ea typeface="Roboto"/>
                <a:cs typeface="Arial"/>
                <a:hlinkClick r:id="rId7"/>
              </a:rPr>
              <a:t>Alliances for Graduate Education and the Professoriate (AGEP)</a:t>
            </a:r>
            <a:r>
              <a:rPr lang="en-US" sz="4400" dirty="0">
                <a:solidFill>
                  <a:schemeClr val="tx1"/>
                </a:solidFill>
                <a:latin typeface="Arial"/>
                <a:ea typeface="Roboto"/>
                <a:cs typeface="Arial"/>
              </a:rPr>
              <a:t> </a:t>
            </a:r>
          </a:p>
          <a:p>
            <a:pPr lvl="1"/>
            <a:r>
              <a:rPr lang="en-US" sz="4400" dirty="0">
                <a:solidFill>
                  <a:schemeClr val="tx1"/>
                </a:solidFill>
                <a:latin typeface="Arial"/>
                <a:ea typeface="Roboto"/>
                <a:cs typeface="Arial"/>
                <a:hlinkClick r:id="rId8"/>
              </a:rPr>
              <a:t>Research Traineeship</a:t>
            </a:r>
            <a:endParaRPr lang="en-US" sz="4400" dirty="0">
              <a:solidFill>
                <a:schemeClr val="tx1"/>
              </a:solidFill>
              <a:latin typeface="Arial"/>
              <a:ea typeface="Roboto"/>
              <a:cs typeface="Arial"/>
            </a:endParaRPr>
          </a:p>
          <a:p>
            <a:pPr lvl="1"/>
            <a:r>
              <a:rPr lang="en-US" sz="4400" dirty="0" err="1">
                <a:solidFill>
                  <a:schemeClr val="tx1"/>
                </a:solidFill>
                <a:latin typeface="Arial"/>
                <a:ea typeface="Roboto"/>
                <a:cs typeface="Arial"/>
                <a:hlinkClick r:id="rId9"/>
              </a:rPr>
              <a:t>CyberCorps</a:t>
            </a:r>
            <a:r>
              <a:rPr lang="en-US" sz="4400" dirty="0">
                <a:solidFill>
                  <a:schemeClr val="tx1"/>
                </a:solidFill>
                <a:latin typeface="Arial"/>
                <a:ea typeface="Roboto"/>
                <a:cs typeface="Arial"/>
                <a:hlinkClick r:id="rId9"/>
              </a:rPr>
              <a:t> Scholarships for Service</a:t>
            </a:r>
            <a:endParaRPr lang="en-US" sz="4400" dirty="0">
              <a:solidFill>
                <a:schemeClr val="tx1"/>
              </a:solidFill>
              <a:latin typeface="Arial"/>
              <a:ea typeface="Roboto"/>
              <a:cs typeface="Arial"/>
            </a:endParaRPr>
          </a:p>
          <a:p>
            <a:pPr lvl="1"/>
            <a:r>
              <a:rPr lang="en-US" sz="4400" dirty="0">
                <a:solidFill>
                  <a:schemeClr val="tx1"/>
                </a:solidFill>
                <a:latin typeface="Arial"/>
                <a:ea typeface="Roboto"/>
                <a:cs typeface="Arial"/>
                <a:hlinkClick r:id="rId10"/>
              </a:rPr>
              <a:t>International Research Experiences for Students (IRES)</a:t>
            </a:r>
            <a:endParaRPr lang="en-US" sz="4400" dirty="0">
              <a:solidFill>
                <a:schemeClr val="tx1"/>
              </a:solidFill>
              <a:latin typeface="Arial"/>
              <a:ea typeface="Roboto"/>
              <a:cs typeface="Arial"/>
            </a:endParaRPr>
          </a:p>
          <a:p>
            <a:pPr lvl="1"/>
            <a:r>
              <a:rPr lang="en-US" sz="4400" dirty="0">
                <a:solidFill>
                  <a:schemeClr val="tx1"/>
                </a:solidFill>
                <a:latin typeface="Arial"/>
                <a:ea typeface="Roboto"/>
                <a:cs typeface="Arial"/>
                <a:hlinkClick r:id="rId11"/>
              </a:rPr>
              <a:t>Non-Academic Research Internships for Graduate Students (INTERN) Supplemental Funding</a:t>
            </a:r>
            <a:endParaRPr lang="en-US" sz="4400" dirty="0">
              <a:solidFill>
                <a:schemeClr val="tx1"/>
              </a:solidFill>
              <a:latin typeface="Arial"/>
              <a:ea typeface="Roboto"/>
              <a:cs typeface="Arial"/>
            </a:endParaRPr>
          </a:p>
          <a:p>
            <a:pPr lvl="1"/>
            <a:r>
              <a:rPr lang="en-US" sz="4400" dirty="0">
                <a:solidFill>
                  <a:schemeClr val="tx1"/>
                </a:solidFill>
                <a:latin typeface="Arial"/>
                <a:ea typeface="Roboto"/>
                <a:cs typeface="Arial"/>
                <a:hlinkClick r:id="rId12"/>
              </a:rPr>
              <a:t>Research Training Groups in the Mathematical Sciences (RTG)</a:t>
            </a:r>
            <a:endParaRPr lang="en-US" sz="4400" dirty="0">
              <a:solidFill>
                <a:schemeClr val="tx1"/>
              </a:solidFill>
              <a:latin typeface="Arial"/>
              <a:ea typeface="Roboto"/>
              <a:cs typeface="Arial"/>
            </a:endParaRPr>
          </a:p>
        </p:txBody>
      </p:sp>
    </p:spTree>
    <p:extLst>
      <p:ext uri="{BB962C8B-B14F-4D97-AF65-F5344CB8AC3E}">
        <p14:creationId xmlns:p14="http://schemas.microsoft.com/office/powerpoint/2010/main" val="41985251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E0FC1-EACB-C0D3-A4FB-533631F89A6C}"/>
              </a:ext>
            </a:extLst>
          </p:cNvPr>
          <p:cNvSpPr>
            <a:spLocks noGrp="1"/>
          </p:cNvSpPr>
          <p:nvPr>
            <p:ph type="title"/>
          </p:nvPr>
        </p:nvSpPr>
        <p:spPr>
          <a:xfrm>
            <a:off x="1383030" y="1581280"/>
            <a:ext cx="17350740" cy="1186827"/>
          </a:xfrm>
        </p:spPr>
        <p:txBody>
          <a:bodyPr>
            <a:noAutofit/>
          </a:bodyPr>
          <a:lstStyle/>
          <a:p>
            <a:r>
              <a:rPr lang="en-US" dirty="0">
                <a:latin typeface="Arial" panose="020B0604020202020204" pitchFamily="34" charset="0"/>
                <a:cs typeface="Arial" panose="020B0604020202020204" pitchFamily="34" charset="0"/>
              </a:rPr>
              <a:t>Potential Funding Opportunities:</a:t>
            </a:r>
          </a:p>
        </p:txBody>
      </p:sp>
      <p:sp>
        <p:nvSpPr>
          <p:cNvPr id="3" name="Content Placeholder 2">
            <a:extLst>
              <a:ext uri="{FF2B5EF4-FFF2-40B4-BE49-F238E27FC236}">
                <a16:creationId xmlns:a16="http://schemas.microsoft.com/office/drawing/2014/main" id="{2C76A2F9-2ED9-7A2F-7F44-67635E8F85B9}"/>
              </a:ext>
            </a:extLst>
          </p:cNvPr>
          <p:cNvSpPr>
            <a:spLocks noGrp="1"/>
          </p:cNvSpPr>
          <p:nvPr>
            <p:ph sz="half" idx="1"/>
          </p:nvPr>
        </p:nvSpPr>
        <p:spPr>
          <a:xfrm>
            <a:off x="1382145" y="2914895"/>
            <a:ext cx="17768740" cy="3907936"/>
          </a:xfrm>
        </p:spPr>
        <p:txBody>
          <a:bodyPr vert="horz" lIns="91440" tIns="45720" rIns="91440" bIns="45720" rtlCol="0" anchor="t">
            <a:normAutofit/>
          </a:bodyPr>
          <a:lstStyle/>
          <a:p>
            <a:pPr marL="0" indent="0">
              <a:buNone/>
            </a:pPr>
            <a:r>
              <a:rPr lang="en-US" sz="5000" dirty="0">
                <a:solidFill>
                  <a:schemeClr val="tx1"/>
                </a:solidFill>
                <a:latin typeface="Arial"/>
                <a:ea typeface="Roboto"/>
                <a:cs typeface="Arial"/>
              </a:rPr>
              <a:t>NIH Solicitations in Support of Grad Students</a:t>
            </a:r>
            <a:endParaRPr lang="en-US" sz="5000" dirty="0">
              <a:solidFill>
                <a:schemeClr val="tx1"/>
              </a:solidFill>
              <a:latin typeface="Arial"/>
              <a:ea typeface="Roboto"/>
              <a:cs typeface="Arial"/>
              <a:hlinkClick r:id="rId3"/>
            </a:endParaRPr>
          </a:p>
          <a:p>
            <a:pPr lvl="1"/>
            <a:r>
              <a:rPr lang="en-US" sz="4400" dirty="0">
                <a:solidFill>
                  <a:schemeClr val="tx1"/>
                </a:solidFill>
                <a:latin typeface="Arial"/>
                <a:ea typeface="Roboto"/>
                <a:cs typeface="Arial"/>
                <a:hlinkClick r:id="rId4"/>
              </a:rPr>
              <a:t>Support for Research Excellence (</a:t>
            </a:r>
            <a:r>
              <a:rPr lang="en-US" sz="4400" dirty="0" err="1">
                <a:solidFill>
                  <a:schemeClr val="tx1"/>
                </a:solidFill>
                <a:latin typeface="Arial"/>
                <a:ea typeface="Roboto"/>
                <a:cs typeface="Arial"/>
                <a:hlinkClick r:id="rId4"/>
              </a:rPr>
              <a:t>SuRE</a:t>
            </a:r>
            <a:r>
              <a:rPr lang="en-US" sz="4400" dirty="0">
                <a:solidFill>
                  <a:schemeClr val="tx1"/>
                </a:solidFill>
                <a:latin typeface="Arial"/>
                <a:ea typeface="Roboto"/>
                <a:cs typeface="Arial"/>
                <a:hlinkClick r:id="rId4"/>
              </a:rPr>
              <a:t>) Award</a:t>
            </a:r>
            <a:endParaRPr lang="en-US" sz="4400" dirty="0">
              <a:solidFill>
                <a:schemeClr val="tx1"/>
              </a:solidFill>
              <a:latin typeface="Arial"/>
              <a:ea typeface="Roboto"/>
              <a:cs typeface="Arial"/>
            </a:endParaRPr>
          </a:p>
          <a:p>
            <a:pPr lvl="1"/>
            <a:r>
              <a:rPr lang="en-US" sz="4400" dirty="0">
                <a:solidFill>
                  <a:schemeClr val="tx1"/>
                </a:solidFill>
                <a:latin typeface="Arial"/>
                <a:ea typeface="Roboto"/>
                <a:cs typeface="Arial"/>
                <a:hlinkClick r:id="rId5"/>
              </a:rPr>
              <a:t>Ruth L. </a:t>
            </a:r>
            <a:r>
              <a:rPr lang="en-US" sz="4400" dirty="0" err="1">
                <a:solidFill>
                  <a:schemeClr val="tx1"/>
                </a:solidFill>
                <a:latin typeface="Arial"/>
                <a:ea typeface="Roboto"/>
                <a:cs typeface="Arial"/>
                <a:hlinkClick r:id="rId5"/>
              </a:rPr>
              <a:t>Kirschstein</a:t>
            </a:r>
            <a:r>
              <a:rPr lang="en-US" sz="4400" dirty="0">
                <a:solidFill>
                  <a:schemeClr val="tx1"/>
                </a:solidFill>
                <a:latin typeface="Arial"/>
                <a:ea typeface="Roboto"/>
                <a:cs typeface="Arial"/>
                <a:hlinkClick r:id="rId5"/>
              </a:rPr>
              <a:t> National Research Service Award (NRSA) Institutional Research Training Grant</a:t>
            </a:r>
            <a:endParaRPr lang="en-US" sz="4400" dirty="0">
              <a:solidFill>
                <a:schemeClr val="tx1"/>
              </a:solidFill>
              <a:latin typeface="Arial"/>
              <a:ea typeface="Roboto"/>
              <a:cs typeface="Arial"/>
            </a:endParaRPr>
          </a:p>
          <a:p>
            <a:pPr lvl="1"/>
            <a:r>
              <a:rPr lang="en-US" sz="4400" dirty="0">
                <a:solidFill>
                  <a:schemeClr val="tx1"/>
                </a:solidFill>
                <a:latin typeface="Arial"/>
                <a:ea typeface="Roboto"/>
                <a:cs typeface="Arial"/>
                <a:hlinkClick r:id="rId6"/>
              </a:rPr>
              <a:t>Innovative Programs to Enhance Research Training (IPERT)</a:t>
            </a:r>
            <a:endParaRPr lang="en-US" sz="4400" dirty="0">
              <a:solidFill>
                <a:schemeClr val="tx1"/>
              </a:solidFill>
              <a:latin typeface="Arial"/>
              <a:ea typeface="Roboto"/>
              <a:cs typeface="Arial"/>
            </a:endParaRPr>
          </a:p>
          <a:p>
            <a:pPr marL="685800" lvl="1" indent="0">
              <a:buNone/>
            </a:pPr>
            <a:endParaRPr lang="en-US" sz="3400" dirty="0">
              <a:solidFill>
                <a:schemeClr val="tx1"/>
              </a:solidFill>
              <a:latin typeface="Arial"/>
              <a:ea typeface="Roboto"/>
              <a:cs typeface="Arial"/>
            </a:endParaRPr>
          </a:p>
        </p:txBody>
      </p:sp>
      <p:sp>
        <p:nvSpPr>
          <p:cNvPr id="4" name="Content Placeholder 2">
            <a:extLst>
              <a:ext uri="{FF2B5EF4-FFF2-40B4-BE49-F238E27FC236}">
                <a16:creationId xmlns:a16="http://schemas.microsoft.com/office/drawing/2014/main" id="{71425F52-99AE-0673-3523-D5F0E6BFD25B}"/>
              </a:ext>
            </a:extLst>
          </p:cNvPr>
          <p:cNvSpPr txBox="1">
            <a:spLocks/>
          </p:cNvSpPr>
          <p:nvPr/>
        </p:nvSpPr>
        <p:spPr>
          <a:xfrm>
            <a:off x="1382145" y="6751752"/>
            <a:ext cx="17768740" cy="2146063"/>
          </a:xfrm>
          <a:prstGeom prst="rect">
            <a:avLst/>
          </a:prstGeom>
        </p:spPr>
        <p:txBody>
          <a:bodyPr vert="horz" lIns="91440" tIns="45720" rIns="91440" bIns="45720" rtlCol="0" anchor="t">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b="0" i="0" kern="1200">
                <a:solidFill>
                  <a:schemeClr val="bg1">
                    <a:lumMod val="75000"/>
                  </a:schemeClr>
                </a:solidFill>
                <a:latin typeface="Roboto" panose="02000000000000000000" pitchFamily="2" charset="0"/>
                <a:ea typeface="Roboto" panose="02000000000000000000" pitchFamily="2" charset="0"/>
                <a:cs typeface="Roboto" panose="02000000000000000000" pitchFamily="2"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3600" b="0" i="0" kern="1200">
                <a:solidFill>
                  <a:schemeClr val="bg1">
                    <a:lumMod val="75000"/>
                  </a:schemeClr>
                </a:solidFill>
                <a:latin typeface="Roboto" panose="02000000000000000000" pitchFamily="2" charset="0"/>
                <a:ea typeface="Roboto" panose="02000000000000000000" pitchFamily="2" charset="0"/>
                <a:cs typeface="Roboto" panose="02000000000000000000" pitchFamily="2" charset="0"/>
              </a:defRPr>
            </a:lvl2pPr>
            <a:lvl3pPr marL="1714500" indent="-342900" algn="l" defTabSz="1371600" rtl="0" eaLnBrk="1" latinLnBrk="0" hangingPunct="1">
              <a:lnSpc>
                <a:spcPct val="90000"/>
              </a:lnSpc>
              <a:spcBef>
                <a:spcPts val="750"/>
              </a:spcBef>
              <a:buFont typeface="Arial" panose="020B0604020202020204" pitchFamily="34" charset="0"/>
              <a:buChar char="•"/>
              <a:defRPr sz="3000" b="0" i="0" kern="1200">
                <a:solidFill>
                  <a:schemeClr val="bg1">
                    <a:lumMod val="75000"/>
                  </a:schemeClr>
                </a:solidFill>
                <a:latin typeface="Roboto" panose="02000000000000000000" pitchFamily="2" charset="0"/>
                <a:ea typeface="Roboto" panose="02000000000000000000" pitchFamily="2" charset="0"/>
                <a:cs typeface="Roboto" panose="02000000000000000000" pitchFamily="2" charset="0"/>
              </a:defRPr>
            </a:lvl3pPr>
            <a:lvl4pPr marL="24003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bg1">
                    <a:lumMod val="75000"/>
                  </a:schemeClr>
                </a:solidFill>
                <a:latin typeface="Roboto" panose="02000000000000000000" pitchFamily="2" charset="0"/>
                <a:ea typeface="Roboto" panose="02000000000000000000" pitchFamily="2" charset="0"/>
                <a:cs typeface="Roboto" panose="02000000000000000000" pitchFamily="2" charset="0"/>
              </a:defRPr>
            </a:lvl4pPr>
            <a:lvl5pPr marL="30861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bg1">
                    <a:lumMod val="75000"/>
                  </a:schemeClr>
                </a:solidFill>
                <a:latin typeface="Roboto" panose="02000000000000000000" pitchFamily="2" charset="0"/>
                <a:ea typeface="Roboto" panose="02000000000000000000" pitchFamily="2" charset="0"/>
                <a:cs typeface="Roboto" panose="02000000000000000000" pitchFamily="2"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5000" dirty="0">
                <a:solidFill>
                  <a:schemeClr val="tx1"/>
                </a:solidFill>
                <a:latin typeface="Arial"/>
                <a:ea typeface="Roboto"/>
                <a:cs typeface="Arial"/>
              </a:rPr>
              <a:t>Department of Education Solicitations</a:t>
            </a:r>
            <a:endParaRPr lang="en-US" sz="5000" dirty="0">
              <a:solidFill>
                <a:schemeClr val="tx1"/>
              </a:solidFill>
              <a:latin typeface="Arial"/>
              <a:ea typeface="Roboto"/>
              <a:cs typeface="Arial"/>
              <a:hlinkClick r:id="rId3"/>
            </a:endParaRPr>
          </a:p>
          <a:p>
            <a:pPr lvl="1"/>
            <a:r>
              <a:rPr lang="en-US" sz="4400" dirty="0">
                <a:solidFill>
                  <a:schemeClr val="tx1"/>
                </a:solidFill>
                <a:latin typeface="Arial"/>
                <a:ea typeface="Roboto"/>
                <a:cs typeface="Arial"/>
                <a:hlinkClick r:id="rId7"/>
              </a:rPr>
              <a:t>Foreign Language and Area Studies Fellowships Program</a:t>
            </a:r>
            <a:endParaRPr lang="en-US" sz="3400" dirty="0">
              <a:solidFill>
                <a:schemeClr val="tx1"/>
              </a:solidFill>
              <a:latin typeface="Arial"/>
              <a:ea typeface="Roboto"/>
              <a:cs typeface="Arial"/>
            </a:endParaRPr>
          </a:p>
        </p:txBody>
      </p:sp>
    </p:spTree>
    <p:extLst>
      <p:ext uri="{BB962C8B-B14F-4D97-AF65-F5344CB8AC3E}">
        <p14:creationId xmlns:p14="http://schemas.microsoft.com/office/powerpoint/2010/main" val="42846505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A56279-B803-4FDD-B777-495C66C6E6C2}"/>
              </a:ext>
            </a:extLst>
          </p:cNvPr>
          <p:cNvSpPr>
            <a:spLocks noGrp="1"/>
          </p:cNvSpPr>
          <p:nvPr>
            <p:ph idx="1"/>
          </p:nvPr>
        </p:nvSpPr>
        <p:spPr/>
        <p:txBody>
          <a:bodyPr>
            <a:normAutofit/>
          </a:bodyPr>
          <a:lstStyle/>
          <a:p>
            <a:pPr marL="0" indent="0" algn="ctr">
              <a:buNone/>
            </a:pPr>
            <a:r>
              <a:rPr lang="en-US" sz="6600" dirty="0"/>
              <a:t>Connect with ORSP</a:t>
            </a:r>
          </a:p>
          <a:p>
            <a:pPr marL="0" indent="0" algn="ctr">
              <a:buNone/>
            </a:pPr>
            <a:r>
              <a:rPr lang="en-US" sz="6600" dirty="0">
                <a:hlinkClick r:id="rId3">
                  <a:extLst>
                    <a:ext uri="{A12FA001-AC4F-418D-AE19-62706E023703}">
                      <ahyp:hlinkClr xmlns:ahyp="http://schemas.microsoft.com/office/drawing/2018/hyperlinkcolor" val="tx"/>
                    </a:ext>
                  </a:extLst>
                </a:hlinkClick>
              </a:rPr>
              <a:t>https://www.uwlax.edu/grants/</a:t>
            </a:r>
            <a:endParaRPr lang="en-US" sz="6600" dirty="0"/>
          </a:p>
          <a:p>
            <a:pPr marL="0" indent="0" algn="ctr">
              <a:buNone/>
            </a:pPr>
            <a:r>
              <a:rPr lang="en-US" sz="6600" dirty="0"/>
              <a:t>608.785.8007</a:t>
            </a:r>
          </a:p>
          <a:p>
            <a:pPr marL="0" indent="0" algn="ctr">
              <a:buNone/>
            </a:pPr>
            <a:r>
              <a:rPr lang="en-US" sz="6600" dirty="0">
                <a:hlinkClick r:id="rId4">
                  <a:extLst>
                    <a:ext uri="{A12FA001-AC4F-418D-AE19-62706E023703}">
                      <ahyp:hlinkClr xmlns:ahyp="http://schemas.microsoft.com/office/drawing/2018/hyperlinkcolor" val="tx"/>
                    </a:ext>
                  </a:extLst>
                </a:hlinkClick>
              </a:rPr>
              <a:t>grants@uwlax.edu</a:t>
            </a:r>
            <a:r>
              <a:rPr lang="en-US" sz="6600" dirty="0"/>
              <a:t> </a:t>
            </a:r>
          </a:p>
          <a:p>
            <a:pPr marL="0" indent="0">
              <a:buNone/>
            </a:pPr>
            <a:endParaRPr lang="en-US" sz="6600" dirty="0"/>
          </a:p>
        </p:txBody>
      </p:sp>
      <p:sp>
        <p:nvSpPr>
          <p:cNvPr id="3" name="Title 2">
            <a:extLst>
              <a:ext uri="{FF2B5EF4-FFF2-40B4-BE49-F238E27FC236}">
                <a16:creationId xmlns:a16="http://schemas.microsoft.com/office/drawing/2014/main" id="{F8E29D93-ECF1-458E-9F2B-048CBC73F4F1}"/>
              </a:ext>
            </a:extLst>
          </p:cNvPr>
          <p:cNvSpPr>
            <a:spLocks noGrp="1"/>
          </p:cNvSpPr>
          <p:nvPr>
            <p:ph type="title"/>
          </p:nvPr>
        </p:nvSpPr>
        <p:spPr/>
        <p:txBody>
          <a:bodyPr/>
          <a:lstStyle/>
          <a:p>
            <a:r>
              <a:rPr lang="en-US" dirty="0"/>
              <a:t>Not sure where to start?</a:t>
            </a:r>
          </a:p>
        </p:txBody>
      </p:sp>
    </p:spTree>
    <p:extLst>
      <p:ext uri="{BB962C8B-B14F-4D97-AF65-F5344CB8AC3E}">
        <p14:creationId xmlns:p14="http://schemas.microsoft.com/office/powerpoint/2010/main" val="12931275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E0FC1-EACB-C0D3-A4FB-533631F89A6C}"/>
              </a:ext>
            </a:extLst>
          </p:cNvPr>
          <p:cNvSpPr>
            <a:spLocks noGrp="1"/>
          </p:cNvSpPr>
          <p:nvPr>
            <p:ph type="title"/>
          </p:nvPr>
        </p:nvSpPr>
        <p:spPr>
          <a:xfrm>
            <a:off x="1383030" y="2005823"/>
            <a:ext cx="17350740" cy="1186827"/>
          </a:xfrm>
        </p:spPr>
        <p:txBody>
          <a:bodyPr>
            <a:noAutofit/>
          </a:bodyPr>
          <a:lstStyle/>
          <a:p>
            <a:r>
              <a:rPr lang="en-US" dirty="0">
                <a:latin typeface="Arial" panose="020B0604020202020204" pitchFamily="34" charset="0"/>
                <a:cs typeface="Arial" panose="020B0604020202020204" pitchFamily="34" charset="0"/>
              </a:rPr>
              <a:t>Getting Started: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Office of Research &amp; Sponsored Programs</a:t>
            </a:r>
          </a:p>
        </p:txBody>
      </p:sp>
      <p:sp>
        <p:nvSpPr>
          <p:cNvPr id="3" name="Content Placeholder 2">
            <a:extLst>
              <a:ext uri="{FF2B5EF4-FFF2-40B4-BE49-F238E27FC236}">
                <a16:creationId xmlns:a16="http://schemas.microsoft.com/office/drawing/2014/main" id="{2C76A2F9-2ED9-7A2F-7F44-67635E8F85B9}"/>
              </a:ext>
            </a:extLst>
          </p:cNvPr>
          <p:cNvSpPr>
            <a:spLocks noGrp="1"/>
          </p:cNvSpPr>
          <p:nvPr>
            <p:ph sz="half" idx="1"/>
          </p:nvPr>
        </p:nvSpPr>
        <p:spPr>
          <a:xfrm>
            <a:off x="1383030" y="4122549"/>
            <a:ext cx="8549640" cy="5600872"/>
          </a:xfrm>
        </p:spPr>
        <p:txBody>
          <a:bodyPr/>
          <a:lstStyle/>
          <a:p>
            <a:pPr marL="0" indent="0">
              <a:buNone/>
            </a:pPr>
            <a:r>
              <a:rPr lang="en-US" dirty="0">
                <a:solidFill>
                  <a:schemeClr val="tx1"/>
                </a:solidFill>
                <a:latin typeface="Arial"/>
                <a:ea typeface="Roboto"/>
                <a:cs typeface="Arial"/>
                <a:hlinkClick r:id="rId3"/>
              </a:rPr>
              <a:t>https://www.uwlax.edu/grants/</a:t>
            </a:r>
            <a:endParaRPr lang="en-US" dirty="0">
              <a:solidFill>
                <a:schemeClr val="tx1"/>
              </a:solidFill>
              <a:latin typeface="Arial"/>
              <a:ea typeface="Roboto"/>
              <a:cs typeface="Arial"/>
            </a:endParaRPr>
          </a:p>
          <a:p>
            <a:pPr marL="0" indent="0">
              <a:buNone/>
            </a:pPr>
            <a:r>
              <a:rPr lang="en-US" dirty="0">
                <a:solidFill>
                  <a:schemeClr val="tx1"/>
                </a:solidFill>
                <a:latin typeface="Arial"/>
                <a:ea typeface="Roboto"/>
                <a:cs typeface="Arial"/>
                <a:hlinkClick r:id="rId4"/>
              </a:rPr>
              <a:t>grants@uwlax.edu</a:t>
            </a:r>
            <a:endParaRPr lang="en-US" dirty="0">
              <a:solidFill>
                <a:schemeClr val="tx1"/>
              </a:solidFill>
              <a:latin typeface="Arial"/>
              <a:ea typeface="Roboto"/>
              <a:cs typeface="Arial"/>
            </a:endParaRPr>
          </a:p>
          <a:p>
            <a:pPr marL="0" indent="0">
              <a:buNone/>
            </a:pPr>
            <a:r>
              <a:rPr lang="en-US" dirty="0">
                <a:solidFill>
                  <a:schemeClr val="tx1"/>
                </a:solidFill>
                <a:latin typeface="Arial"/>
                <a:ea typeface="Roboto"/>
                <a:cs typeface="Arial"/>
              </a:rPr>
              <a:t>608.785.8007</a:t>
            </a:r>
          </a:p>
          <a:p>
            <a:pPr marL="0" indent="0">
              <a:buNone/>
            </a:pPr>
            <a:r>
              <a:rPr lang="en-US" dirty="0">
                <a:solidFill>
                  <a:schemeClr val="tx1"/>
                </a:solidFill>
                <a:latin typeface="Arial"/>
                <a:ea typeface="Roboto"/>
                <a:cs typeface="Arial"/>
              </a:rPr>
              <a:t>243 Graff Main Hall</a:t>
            </a:r>
          </a:p>
          <a:p>
            <a:pPr marL="0" indent="0">
              <a:buNone/>
            </a:pPr>
            <a:r>
              <a:rPr lang="en-US" dirty="0">
                <a:solidFill>
                  <a:schemeClr val="tx1"/>
                </a:solidFill>
                <a:latin typeface="Arial"/>
                <a:ea typeface="Roboto"/>
                <a:cs typeface="Arial"/>
              </a:rPr>
              <a:t>Facebook: </a:t>
            </a:r>
            <a:r>
              <a:rPr lang="en-US" dirty="0">
                <a:solidFill>
                  <a:schemeClr val="tx1"/>
                </a:solidFill>
                <a:latin typeface="Arial"/>
                <a:ea typeface="Roboto"/>
                <a:cs typeface="Arial"/>
                <a:hlinkClick r:id="rId5"/>
              </a:rPr>
              <a:t>@UWLaCrosseORSP</a:t>
            </a:r>
            <a:endParaRPr lang="en-US" dirty="0">
              <a:solidFill>
                <a:schemeClr val="tx1"/>
              </a:solidFill>
              <a:latin typeface="Arial"/>
              <a:ea typeface="Roboto"/>
              <a:cs typeface="Arial"/>
            </a:endParaRPr>
          </a:p>
        </p:txBody>
      </p:sp>
      <p:sp>
        <p:nvSpPr>
          <p:cNvPr id="4" name="Content Placeholder 3">
            <a:extLst>
              <a:ext uri="{FF2B5EF4-FFF2-40B4-BE49-F238E27FC236}">
                <a16:creationId xmlns:a16="http://schemas.microsoft.com/office/drawing/2014/main" id="{21A8224B-4084-15B9-F822-B450CD4FACC7}"/>
              </a:ext>
            </a:extLst>
          </p:cNvPr>
          <p:cNvSpPr>
            <a:spLocks noGrp="1"/>
          </p:cNvSpPr>
          <p:nvPr>
            <p:ph sz="half" idx="2"/>
          </p:nvPr>
        </p:nvSpPr>
        <p:spPr>
          <a:xfrm>
            <a:off x="10184130" y="4122549"/>
            <a:ext cx="9115172" cy="5600871"/>
          </a:xfrm>
        </p:spPr>
        <p:txBody>
          <a:bodyPr vert="horz" lIns="91440" tIns="45720" rIns="91440" bIns="45720" rtlCol="0" anchor="t">
            <a:normAutofit/>
          </a:bodyPr>
          <a:lstStyle/>
          <a:p>
            <a:pPr marL="0" indent="0">
              <a:buNone/>
            </a:pPr>
            <a:r>
              <a:rPr lang="en-US" dirty="0">
                <a:solidFill>
                  <a:schemeClr val="tx1"/>
                </a:solidFill>
                <a:latin typeface="Arial"/>
                <a:ea typeface="Roboto"/>
                <a:cs typeface="Arial"/>
              </a:rPr>
              <a:t>Support and resources for:</a:t>
            </a:r>
          </a:p>
          <a:p>
            <a:r>
              <a:rPr lang="en-US" dirty="0">
                <a:solidFill>
                  <a:schemeClr val="tx1"/>
                </a:solidFill>
                <a:latin typeface="Arial"/>
                <a:ea typeface="Roboto"/>
                <a:cs typeface="Arial"/>
              </a:rPr>
              <a:t>Identifying funding</a:t>
            </a:r>
          </a:p>
          <a:p>
            <a:r>
              <a:rPr lang="en-US" dirty="0">
                <a:solidFill>
                  <a:schemeClr val="tx1"/>
                </a:solidFill>
                <a:latin typeface="Arial"/>
                <a:ea typeface="Roboto"/>
                <a:cs typeface="Arial"/>
              </a:rPr>
              <a:t>Proposal preparation &amp; submission</a:t>
            </a:r>
          </a:p>
          <a:p>
            <a:r>
              <a:rPr lang="en-US" dirty="0">
                <a:solidFill>
                  <a:schemeClr val="tx1"/>
                </a:solidFill>
                <a:latin typeface="Arial"/>
                <a:ea typeface="Roboto"/>
                <a:cs typeface="Arial"/>
              </a:rPr>
              <a:t>Budget development</a:t>
            </a:r>
          </a:p>
          <a:p>
            <a:r>
              <a:rPr lang="en-US" dirty="0">
                <a:solidFill>
                  <a:schemeClr val="tx1"/>
                </a:solidFill>
                <a:latin typeface="Arial"/>
                <a:ea typeface="Roboto"/>
                <a:cs typeface="Arial"/>
              </a:rPr>
              <a:t>Research compliance</a:t>
            </a:r>
            <a:endParaRPr lang="en-US" dirty="0"/>
          </a:p>
        </p:txBody>
      </p:sp>
    </p:spTree>
    <p:extLst>
      <p:ext uri="{BB962C8B-B14F-4D97-AF65-F5344CB8AC3E}">
        <p14:creationId xmlns:p14="http://schemas.microsoft.com/office/powerpoint/2010/main" val="10622543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C62593-1B2E-4625-9DB5-8EB5801B5775}"/>
              </a:ext>
            </a:extLst>
          </p:cNvPr>
          <p:cNvSpPr>
            <a:spLocks noGrp="1"/>
          </p:cNvSpPr>
          <p:nvPr>
            <p:ph idx="1"/>
          </p:nvPr>
        </p:nvSpPr>
        <p:spPr>
          <a:xfrm>
            <a:off x="1383030" y="2743200"/>
            <a:ext cx="7420007" cy="6980221"/>
          </a:xfrm>
        </p:spPr>
        <p:txBody>
          <a:bodyPr vert="horz" lIns="91440" tIns="45720" rIns="91440" bIns="45720" rtlCol="0" anchor="t">
            <a:normAutofit/>
          </a:bodyPr>
          <a:lstStyle/>
          <a:p>
            <a:r>
              <a:rPr lang="en-US" dirty="0">
                <a:solidFill>
                  <a:schemeClr val="tx1"/>
                </a:solidFill>
                <a:latin typeface="Arial" panose="020B0604020202020204" pitchFamily="34" charset="0"/>
                <a:cs typeface="Arial" panose="020B0604020202020204" pitchFamily="34" charset="0"/>
              </a:rPr>
              <a:t>Finding funding</a:t>
            </a:r>
          </a:p>
          <a:p>
            <a:pPr lvl="1"/>
            <a:r>
              <a:rPr lang="en-US" dirty="0">
                <a:solidFill>
                  <a:schemeClr val="tx1"/>
                </a:solidFill>
                <a:latin typeface="Arial" panose="020B0604020202020204" pitchFamily="34" charset="0"/>
                <a:cs typeface="Arial" panose="020B0604020202020204" pitchFamily="34" charset="0"/>
                <a:hlinkClick r:id="rId3"/>
              </a:rPr>
              <a:t>Funding databases</a:t>
            </a:r>
            <a:endParaRPr lang="en-US" dirty="0">
              <a:solidFill>
                <a:schemeClr val="tx1"/>
              </a:solidFill>
              <a:latin typeface="Arial" panose="020B0604020202020204" pitchFamily="34" charset="0"/>
              <a:cs typeface="Arial" panose="020B0604020202020204" pitchFamily="34" charset="0"/>
            </a:endParaRPr>
          </a:p>
          <a:p>
            <a:pPr lvl="2"/>
            <a:r>
              <a:rPr lang="en-US" dirty="0">
                <a:solidFill>
                  <a:schemeClr val="tx1"/>
                </a:solidFill>
                <a:latin typeface="Arial" panose="020B0604020202020204" pitchFamily="34" charset="0"/>
                <a:cs typeface="Arial" panose="020B0604020202020204" pitchFamily="34" charset="0"/>
              </a:rPr>
              <a:t>Pivot</a:t>
            </a:r>
          </a:p>
          <a:p>
            <a:pPr lvl="2"/>
            <a:r>
              <a:rPr lang="en-US" dirty="0">
                <a:solidFill>
                  <a:schemeClr val="tx1"/>
                </a:solidFill>
                <a:latin typeface="Arial" panose="020B0604020202020204" pitchFamily="34" charset="0"/>
                <a:cs typeface="Arial" panose="020B0604020202020204" pitchFamily="34" charset="0"/>
              </a:rPr>
              <a:t>Grants Resource Center (GRC) </a:t>
            </a:r>
            <a:r>
              <a:rPr lang="en-US" dirty="0" err="1">
                <a:solidFill>
                  <a:schemeClr val="tx1"/>
                </a:solidFill>
                <a:latin typeface="Arial" panose="020B0604020202020204" pitchFamily="34" charset="0"/>
                <a:cs typeface="Arial" panose="020B0604020202020204" pitchFamily="34" charset="0"/>
              </a:rPr>
              <a:t>GrantSearch</a:t>
            </a:r>
            <a:endParaRPr lang="en-US" dirty="0">
              <a:solidFill>
                <a:schemeClr val="tx1"/>
              </a:solidFill>
              <a:latin typeface="Arial" panose="020B0604020202020204" pitchFamily="34" charset="0"/>
              <a:cs typeface="Arial" panose="020B0604020202020204" pitchFamily="34" charset="0"/>
            </a:endParaRPr>
          </a:p>
          <a:p>
            <a:pPr lvl="2"/>
            <a:r>
              <a:rPr lang="en-US" dirty="0">
                <a:solidFill>
                  <a:schemeClr val="tx1"/>
                </a:solidFill>
                <a:latin typeface="Arial" panose="020B0604020202020204" pitchFamily="34" charset="0"/>
                <a:cs typeface="Arial" panose="020B0604020202020204" pitchFamily="34" charset="0"/>
              </a:rPr>
              <a:t>GRC Faculty Alerts</a:t>
            </a:r>
          </a:p>
          <a:p>
            <a:pPr lvl="1"/>
            <a:r>
              <a:rPr lang="en-US" dirty="0">
                <a:solidFill>
                  <a:schemeClr val="tx1"/>
                </a:solidFill>
                <a:latin typeface="Arial" panose="020B0604020202020204" pitchFamily="34" charset="0"/>
                <a:cs typeface="Arial" panose="020B0604020202020204" pitchFamily="34" charset="0"/>
                <a:hlinkClick r:id="rId4"/>
              </a:rPr>
              <a:t>Funding Finder survey</a:t>
            </a:r>
            <a:endParaRPr lang="en-US" dirty="0">
              <a:solidFill>
                <a:schemeClr val="tx1"/>
              </a:solidFill>
              <a:latin typeface="Arial" panose="020B0604020202020204" pitchFamily="34" charset="0"/>
              <a:cs typeface="Arial" panose="020B0604020202020204" pitchFamily="34" charset="0"/>
            </a:endParaRPr>
          </a:p>
          <a:p>
            <a:r>
              <a:rPr lang="en-US" i="1" u="sng" dirty="0">
                <a:solidFill>
                  <a:schemeClr val="tx1"/>
                </a:solidFill>
                <a:latin typeface="Arial" panose="020B0604020202020204" pitchFamily="34" charset="0"/>
                <a:cs typeface="Arial" panose="020B0604020202020204" pitchFamily="34" charset="0"/>
                <a:hlinkClick r:id="rId3"/>
              </a:rPr>
              <a:t>External Funding</a:t>
            </a:r>
            <a:endParaRPr lang="en-US" i="1" u="sng" dirty="0">
              <a:solidFill>
                <a:schemeClr val="tx1"/>
              </a:solidFill>
              <a:latin typeface="Arial" panose="020B0604020202020204" pitchFamily="34" charset="0"/>
              <a:cs typeface="Arial" panose="020B0604020202020204" pitchFamily="34" charset="0"/>
            </a:endParaRPr>
          </a:p>
          <a:p>
            <a:pPr lvl="1"/>
            <a:r>
              <a:rPr lang="en-US" dirty="0">
                <a:solidFill>
                  <a:schemeClr val="tx1"/>
                </a:solidFill>
                <a:latin typeface="Arial" panose="020B0604020202020204" pitchFamily="34" charset="0"/>
                <a:cs typeface="Arial" panose="020B0604020202020204" pitchFamily="34" charset="0"/>
              </a:rPr>
              <a:t>Featured Funding, (regional, early-career, national, and federal)</a:t>
            </a:r>
            <a:endParaRPr lang="en-US" dirty="0">
              <a:solidFill>
                <a:schemeClr val="tx1"/>
              </a:solidFill>
              <a:latin typeface="Arial" panose="020B0604020202020204" pitchFamily="34" charset="0"/>
              <a:cs typeface="Arial" panose="020B0604020202020204" pitchFamily="34" charset="0"/>
              <a:hlinkClick r:id="rId5"/>
            </a:endParaRPr>
          </a:p>
        </p:txBody>
      </p:sp>
      <p:sp>
        <p:nvSpPr>
          <p:cNvPr id="3" name="Title 2">
            <a:extLst>
              <a:ext uri="{FF2B5EF4-FFF2-40B4-BE49-F238E27FC236}">
                <a16:creationId xmlns:a16="http://schemas.microsoft.com/office/drawing/2014/main" id="{40E8D34D-00F6-4245-AF85-59D9A49782B9}"/>
              </a:ext>
            </a:extLst>
          </p:cNvPr>
          <p:cNvSpPr>
            <a:spLocks noGrp="1"/>
          </p:cNvSpPr>
          <p:nvPr>
            <p:ph type="title"/>
          </p:nvPr>
        </p:nvSpPr>
        <p:spPr>
          <a:xfrm>
            <a:off x="1383030" y="1111602"/>
            <a:ext cx="17350740" cy="1988345"/>
          </a:xfrm>
        </p:spPr>
        <p:txBody>
          <a:bodyPr/>
          <a:lstStyle/>
          <a:p>
            <a:r>
              <a:rPr lang="en-US" dirty="0">
                <a:latin typeface="Arial" panose="020B0604020202020204" pitchFamily="34" charset="0"/>
                <a:cs typeface="Arial" panose="020B0604020202020204" pitchFamily="34" charset="0"/>
              </a:rPr>
              <a:t>Funding: Finding It &amp; Internal Grants</a:t>
            </a:r>
          </a:p>
        </p:txBody>
      </p:sp>
      <p:sp>
        <p:nvSpPr>
          <p:cNvPr id="4" name="Content Placeholder 1">
            <a:extLst>
              <a:ext uri="{FF2B5EF4-FFF2-40B4-BE49-F238E27FC236}">
                <a16:creationId xmlns:a16="http://schemas.microsoft.com/office/drawing/2014/main" id="{F8C167CF-166E-CFD7-AE1D-532DCEEB184C}"/>
              </a:ext>
            </a:extLst>
          </p:cNvPr>
          <p:cNvSpPr txBox="1">
            <a:spLocks/>
          </p:cNvSpPr>
          <p:nvPr/>
        </p:nvSpPr>
        <p:spPr>
          <a:xfrm>
            <a:off x="10058400" y="2743199"/>
            <a:ext cx="9836050" cy="6980221"/>
          </a:xfrm>
          <a:prstGeom prst="rect">
            <a:avLst/>
          </a:prstGeom>
        </p:spPr>
        <p:txBody>
          <a:bodyPr vert="horz" lIns="91440" tIns="45720" rIns="91440" bIns="45720" rtlCol="0" anchor="t">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b="0" i="0" kern="1200">
                <a:solidFill>
                  <a:schemeClr val="bg1">
                    <a:lumMod val="75000"/>
                  </a:schemeClr>
                </a:solidFill>
                <a:latin typeface="Roboto" panose="02000000000000000000" pitchFamily="2" charset="0"/>
                <a:ea typeface="Roboto" panose="02000000000000000000" pitchFamily="2" charset="0"/>
                <a:cs typeface="Roboto" panose="02000000000000000000" pitchFamily="2"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3600" b="0" i="0" kern="1200">
                <a:solidFill>
                  <a:schemeClr val="bg1">
                    <a:lumMod val="75000"/>
                  </a:schemeClr>
                </a:solidFill>
                <a:latin typeface="Roboto" panose="02000000000000000000" pitchFamily="2" charset="0"/>
                <a:ea typeface="Roboto" panose="02000000000000000000" pitchFamily="2" charset="0"/>
                <a:cs typeface="Roboto" panose="02000000000000000000" pitchFamily="2" charset="0"/>
              </a:defRPr>
            </a:lvl2pPr>
            <a:lvl3pPr marL="1714500" indent="-342900" algn="l" defTabSz="1371600" rtl="0" eaLnBrk="1" latinLnBrk="0" hangingPunct="1">
              <a:lnSpc>
                <a:spcPct val="90000"/>
              </a:lnSpc>
              <a:spcBef>
                <a:spcPts val="750"/>
              </a:spcBef>
              <a:buFont typeface="Arial" panose="020B0604020202020204" pitchFamily="34" charset="0"/>
              <a:buChar char="•"/>
              <a:defRPr sz="3000" b="0" i="0" kern="1200">
                <a:solidFill>
                  <a:schemeClr val="bg1">
                    <a:lumMod val="75000"/>
                  </a:schemeClr>
                </a:solidFill>
                <a:latin typeface="Roboto" panose="02000000000000000000" pitchFamily="2" charset="0"/>
                <a:ea typeface="Roboto" panose="02000000000000000000" pitchFamily="2" charset="0"/>
                <a:cs typeface="Roboto" panose="02000000000000000000" pitchFamily="2" charset="0"/>
              </a:defRPr>
            </a:lvl3pPr>
            <a:lvl4pPr marL="24003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bg1">
                    <a:lumMod val="75000"/>
                  </a:schemeClr>
                </a:solidFill>
                <a:latin typeface="Roboto" panose="02000000000000000000" pitchFamily="2" charset="0"/>
                <a:ea typeface="Roboto" panose="02000000000000000000" pitchFamily="2" charset="0"/>
                <a:cs typeface="Roboto" panose="02000000000000000000" pitchFamily="2" charset="0"/>
              </a:defRPr>
            </a:lvl4pPr>
            <a:lvl5pPr marL="30861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bg1">
                    <a:lumMod val="75000"/>
                  </a:schemeClr>
                </a:solidFill>
                <a:latin typeface="Roboto" panose="02000000000000000000" pitchFamily="2" charset="0"/>
                <a:ea typeface="Roboto" panose="02000000000000000000" pitchFamily="2" charset="0"/>
                <a:cs typeface="Roboto" panose="02000000000000000000" pitchFamily="2"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dirty="0">
                <a:solidFill>
                  <a:schemeClr val="tx1"/>
                </a:solidFill>
                <a:latin typeface="Arial" panose="020B0604020202020204" pitchFamily="34" charset="0"/>
                <a:cs typeface="Arial" panose="020B0604020202020204" pitchFamily="34" charset="0"/>
                <a:hlinkClick r:id="rId6"/>
              </a:rPr>
              <a:t>Internal &amp; UW System funding</a:t>
            </a:r>
            <a:endParaRPr lang="en-US" dirty="0">
              <a:solidFill>
                <a:schemeClr val="tx1"/>
              </a:solidFill>
              <a:latin typeface="Arial" panose="020B0604020202020204" pitchFamily="34" charset="0"/>
              <a:cs typeface="Arial" panose="020B0604020202020204" pitchFamily="34" charset="0"/>
            </a:endParaRPr>
          </a:p>
          <a:p>
            <a:pPr lvl="1"/>
            <a:r>
              <a:rPr lang="en-US" dirty="0">
                <a:solidFill>
                  <a:schemeClr val="tx1"/>
                </a:solidFill>
                <a:latin typeface="Arial"/>
                <a:ea typeface="Roboto"/>
                <a:cs typeface="Arial"/>
              </a:rPr>
              <a:t>Comprehensive lists of UWL &amp; UW System funding</a:t>
            </a:r>
          </a:p>
          <a:p>
            <a:pPr lvl="1"/>
            <a:r>
              <a:rPr lang="en-US" dirty="0">
                <a:solidFill>
                  <a:schemeClr val="tx1"/>
                </a:solidFill>
                <a:latin typeface="Arial" panose="020B0604020202020204" pitchFamily="34" charset="0"/>
                <a:cs typeface="Arial" panose="020B0604020202020204" pitchFamily="34" charset="0"/>
              </a:rPr>
              <a:t>Highlighted programs:</a:t>
            </a:r>
          </a:p>
          <a:p>
            <a:pPr lvl="2"/>
            <a:r>
              <a:rPr lang="en-US" dirty="0">
                <a:solidFill>
                  <a:srgbClr val="0070C0"/>
                </a:solidFill>
                <a:latin typeface="Arial"/>
                <a:ea typeface="Roboto"/>
                <a:cs typeface="Arial"/>
                <a:hlinkClick r:id="rId7">
                  <a:extLst>
                    <a:ext uri="{A12FA001-AC4F-418D-AE19-62706E023703}">
                      <ahyp:hlinkClr xmlns:ahyp="http://schemas.microsoft.com/office/drawing/2018/hyperlinkcolor" val="tx"/>
                    </a:ext>
                  </a:extLst>
                </a:hlinkClick>
              </a:rPr>
              <a:t>UWL Faculty Research Grant</a:t>
            </a:r>
            <a:endParaRPr lang="en-US" dirty="0">
              <a:solidFill>
                <a:srgbClr val="0070C0"/>
              </a:solidFill>
              <a:latin typeface="Arial"/>
              <a:ea typeface="Roboto"/>
              <a:cs typeface="Arial"/>
            </a:endParaRPr>
          </a:p>
          <a:p>
            <a:pPr lvl="2"/>
            <a:r>
              <a:rPr lang="en-US" dirty="0">
                <a:solidFill>
                  <a:srgbClr val="0070C0"/>
                </a:solidFill>
                <a:latin typeface="Arial"/>
                <a:ea typeface="Roboto"/>
                <a:cs typeface="Arial"/>
                <a:hlinkClick r:id="rId8">
                  <a:extLst>
                    <a:ext uri="{A12FA001-AC4F-418D-AE19-62706E023703}">
                      <ahyp:hlinkClr xmlns:ahyp="http://schemas.microsoft.com/office/drawing/2018/hyperlinkcolor" val="tx"/>
                    </a:ext>
                  </a:extLst>
                </a:hlinkClick>
              </a:rPr>
              <a:t>Freshwater Collaborative of Wisconsin</a:t>
            </a:r>
            <a:endParaRPr lang="en-US" dirty="0">
              <a:solidFill>
                <a:srgbClr val="0070C0"/>
              </a:solidFill>
              <a:latin typeface="Arial"/>
              <a:ea typeface="Roboto"/>
              <a:cs typeface="Arial"/>
            </a:endParaRPr>
          </a:p>
          <a:p>
            <a:pPr lvl="2"/>
            <a:r>
              <a:rPr lang="en-US" dirty="0">
                <a:solidFill>
                  <a:srgbClr val="0070C0"/>
                </a:solidFill>
                <a:latin typeface="Arial"/>
                <a:ea typeface="Roboto"/>
                <a:cs typeface="Arial"/>
                <a:hlinkClick r:id="rId9">
                  <a:extLst>
                    <a:ext uri="{A12FA001-AC4F-418D-AE19-62706E023703}">
                      <ahyp:hlinkClr xmlns:ahyp="http://schemas.microsoft.com/office/drawing/2018/hyperlinkcolor" val="tx"/>
                    </a:ext>
                  </a:extLst>
                </a:hlinkClick>
              </a:rPr>
              <a:t>UW System Ignite Grant for Applied Research</a:t>
            </a:r>
          </a:p>
          <a:p>
            <a:pPr lvl="2"/>
            <a:r>
              <a:rPr lang="en-US" dirty="0">
                <a:solidFill>
                  <a:srgbClr val="0070C0"/>
                </a:solidFill>
                <a:latin typeface="Arial"/>
                <a:ea typeface="Roboto"/>
                <a:cs typeface="Arial"/>
                <a:hlinkClick r:id="rId10"/>
              </a:rPr>
              <a:t>Mayo Clinic &amp; UWL Collaborative Seed Grant Program</a:t>
            </a:r>
            <a:endParaRPr lang="en-US" dirty="0">
              <a:solidFill>
                <a:srgbClr val="0070C0"/>
              </a:solidFill>
              <a:latin typeface="Arial"/>
              <a:ea typeface="Roboto"/>
              <a:cs typeface="Arial"/>
            </a:endParaRPr>
          </a:p>
        </p:txBody>
      </p:sp>
    </p:spTree>
    <p:extLst>
      <p:ext uri="{BB962C8B-B14F-4D97-AF65-F5344CB8AC3E}">
        <p14:creationId xmlns:p14="http://schemas.microsoft.com/office/powerpoint/2010/main" val="3341639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roposal Development Workflow">
            <a:extLst>
              <a:ext uri="{FF2B5EF4-FFF2-40B4-BE49-F238E27FC236}">
                <a16:creationId xmlns:a16="http://schemas.microsoft.com/office/drawing/2014/main" id="{03FC60DD-8D81-A243-A2D0-A78557A41E3C}"/>
              </a:ext>
            </a:extLst>
          </p:cNvPr>
          <p:cNvPicPr>
            <a:picLocks noGrp="1" noChangeAspect="1"/>
          </p:cNvPicPr>
          <p:nvPr>
            <p:ph idx="1"/>
          </p:nvPr>
        </p:nvPicPr>
        <p:blipFill>
          <a:blip r:embed="rId3"/>
          <a:stretch>
            <a:fillRect/>
          </a:stretch>
        </p:blipFill>
        <p:spPr>
          <a:xfrm>
            <a:off x="8501106" y="4990817"/>
            <a:ext cx="11677040" cy="5292958"/>
          </a:xfrm>
        </p:spPr>
      </p:pic>
      <p:sp>
        <p:nvSpPr>
          <p:cNvPr id="3" name="Title 2">
            <a:extLst>
              <a:ext uri="{FF2B5EF4-FFF2-40B4-BE49-F238E27FC236}">
                <a16:creationId xmlns:a16="http://schemas.microsoft.com/office/drawing/2014/main" id="{B3AB8ADB-3572-0030-82E9-605A9AC8B1E3}"/>
              </a:ext>
            </a:extLst>
          </p:cNvPr>
          <p:cNvSpPr>
            <a:spLocks noGrp="1"/>
          </p:cNvSpPr>
          <p:nvPr>
            <p:ph type="title"/>
          </p:nvPr>
        </p:nvSpPr>
        <p:spPr>
          <a:xfrm>
            <a:off x="1383030" y="1032922"/>
            <a:ext cx="18980012" cy="1988345"/>
          </a:xfrm>
        </p:spPr>
        <p:txBody>
          <a:bodyPr>
            <a:normAutofit/>
          </a:bodyPr>
          <a:lstStyle/>
          <a:p>
            <a:r>
              <a:rPr lang="en-US" dirty="0">
                <a:latin typeface="Arial"/>
                <a:cs typeface="Arial"/>
              </a:rPr>
              <a:t>External Grants: How to Apply</a:t>
            </a:r>
          </a:p>
        </p:txBody>
      </p:sp>
      <p:sp>
        <p:nvSpPr>
          <p:cNvPr id="7" name="TextBox 6">
            <a:extLst>
              <a:ext uri="{FF2B5EF4-FFF2-40B4-BE49-F238E27FC236}">
                <a16:creationId xmlns:a16="http://schemas.microsoft.com/office/drawing/2014/main" id="{98E771CA-A9E0-6A0C-B0AC-07DEBA858074}"/>
              </a:ext>
            </a:extLst>
          </p:cNvPr>
          <p:cNvSpPr txBox="1"/>
          <p:nvPr/>
        </p:nvSpPr>
        <p:spPr>
          <a:xfrm>
            <a:off x="1383617" y="2459987"/>
            <a:ext cx="7351592" cy="78760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500"/>
              </a:spcBef>
              <a:buFont typeface="Arial"/>
              <a:buChar char="•"/>
            </a:pPr>
            <a:r>
              <a:rPr lang="en-US" sz="4200" dirty="0">
                <a:latin typeface="Arial"/>
                <a:cs typeface="Arial"/>
                <a:hlinkClick r:id="rId4"/>
              </a:rPr>
              <a:t>How to Apply for Grants</a:t>
            </a:r>
            <a:endParaRPr lang="en-US" sz="4200">
              <a:solidFill>
                <a:srgbClr val="000000"/>
              </a:solidFill>
              <a:latin typeface="Arial"/>
              <a:cs typeface="Arial"/>
            </a:endParaRPr>
          </a:p>
          <a:p>
            <a:pPr marL="1028700" lvl="1" indent="-571500">
              <a:buFont typeface="Arial"/>
              <a:buChar char="•"/>
            </a:pPr>
            <a:r>
              <a:rPr lang="en-US" sz="3600" dirty="0">
                <a:solidFill>
                  <a:srgbClr val="0563C1"/>
                </a:solidFill>
                <a:latin typeface="Arial"/>
                <a:cs typeface="Arial"/>
                <a:hlinkClick r:id="rId5">
                  <a:extLst>
                    <a:ext uri="{A12FA001-AC4F-418D-AE19-62706E023703}">
                      <ahyp:hlinkClr xmlns:ahyp="http://schemas.microsoft.com/office/drawing/2018/hyperlinkcolor" val="tx"/>
                    </a:ext>
                  </a:extLst>
                </a:hlinkClick>
              </a:rPr>
              <a:t>Grant submission timeline</a:t>
            </a:r>
            <a:r>
              <a:rPr lang="en-US" sz="3600" dirty="0">
                <a:latin typeface="Arial"/>
                <a:cs typeface="Arial"/>
              </a:rPr>
              <a:t>​</a:t>
            </a:r>
            <a:endParaRPr lang="en-US" dirty="0">
              <a:cs typeface="Calibri" panose="020F0502020204030204"/>
            </a:endParaRPr>
          </a:p>
          <a:p>
            <a:pPr marL="1028700" lvl="1" indent="-571500">
              <a:buFont typeface="Arial"/>
              <a:buChar char="•"/>
            </a:pPr>
            <a:r>
              <a:rPr lang="en-US" sz="3600" dirty="0">
                <a:latin typeface="Arial"/>
                <a:cs typeface="Arial"/>
              </a:rPr>
              <a:t>Proposal development timeline generators </a:t>
            </a:r>
          </a:p>
          <a:p>
            <a:pPr marL="1028700" lvl="1" indent="-571500">
              <a:buFont typeface="Arial"/>
              <a:buChar char="•"/>
            </a:pPr>
            <a:r>
              <a:rPr lang="en-US" sz="3600" dirty="0">
                <a:latin typeface="Arial"/>
                <a:cs typeface="Arial"/>
              </a:rPr>
              <a:t>Proposal checklists​</a:t>
            </a:r>
          </a:p>
          <a:p>
            <a:pPr marL="571500" indent="-571500">
              <a:buFont typeface="Arial"/>
              <a:buChar char="•"/>
            </a:pPr>
            <a:r>
              <a:rPr lang="en-US" sz="3600" dirty="0">
                <a:latin typeface="Arial"/>
                <a:cs typeface="Arial"/>
              </a:rPr>
              <a:t>Before submission, review and approval (via grant transmittal form) is required from:</a:t>
            </a:r>
          </a:p>
          <a:p>
            <a:pPr marL="1028700" lvl="1" indent="-571500">
              <a:buFont typeface="Arial"/>
              <a:buChar char="•"/>
            </a:pPr>
            <a:r>
              <a:rPr lang="en-US" sz="3600" dirty="0">
                <a:latin typeface="Arial"/>
                <a:cs typeface="Arial"/>
              </a:rPr>
              <a:t>Department chair(s)</a:t>
            </a:r>
          </a:p>
          <a:p>
            <a:pPr marL="1028700" lvl="1" indent="-571500">
              <a:buFont typeface="Arial"/>
              <a:buChar char="•"/>
            </a:pPr>
            <a:r>
              <a:rPr lang="en-US" sz="3600" dirty="0">
                <a:latin typeface="Arial"/>
                <a:cs typeface="Arial"/>
              </a:rPr>
              <a:t>Dean(s)</a:t>
            </a:r>
          </a:p>
          <a:p>
            <a:pPr marL="1028700" lvl="1" indent="-571500">
              <a:buFont typeface="Arial"/>
              <a:buChar char="•"/>
            </a:pPr>
            <a:r>
              <a:rPr lang="en-US" sz="3600" dirty="0">
                <a:latin typeface="Arial"/>
                <a:cs typeface="Arial"/>
              </a:rPr>
              <a:t>ORSP</a:t>
            </a:r>
          </a:p>
          <a:p>
            <a:pPr marL="571500" indent="-571500">
              <a:buFont typeface="Arial"/>
              <a:buChar char="•"/>
            </a:pPr>
            <a:r>
              <a:rPr lang="en-US" sz="3600" dirty="0">
                <a:latin typeface="Arial"/>
                <a:cs typeface="Arial"/>
              </a:rPr>
              <a:t>Which grants require prior approval? ALL external &amp; UW System apps</a:t>
            </a:r>
          </a:p>
        </p:txBody>
      </p:sp>
      <p:sp>
        <p:nvSpPr>
          <p:cNvPr id="8" name="TextBox 7">
            <a:extLst>
              <a:ext uri="{FF2B5EF4-FFF2-40B4-BE49-F238E27FC236}">
                <a16:creationId xmlns:a16="http://schemas.microsoft.com/office/drawing/2014/main" id="{34F32F32-76BF-9AAF-F7B8-6A809AE0EEED}"/>
              </a:ext>
            </a:extLst>
          </p:cNvPr>
          <p:cNvSpPr txBox="1"/>
          <p:nvPr/>
        </p:nvSpPr>
        <p:spPr>
          <a:xfrm>
            <a:off x="9114326" y="2459987"/>
            <a:ext cx="8816777"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4200" dirty="0">
                <a:latin typeface="Arial"/>
                <a:cs typeface="Arial"/>
              </a:rPr>
              <a:t>Planning for success:</a:t>
            </a:r>
          </a:p>
          <a:p>
            <a:pPr lvl="1">
              <a:buChar char="•"/>
            </a:pPr>
            <a:r>
              <a:rPr lang="en-US" sz="3600" dirty="0">
                <a:latin typeface="Arial"/>
                <a:cs typeface="Arial"/>
              </a:rPr>
              <a:t>Plan ahead!​</a:t>
            </a:r>
            <a:endParaRPr lang="en-US" sz="3600" dirty="0">
              <a:latin typeface="Arial"/>
              <a:cs typeface="Calibri" panose="020F0502020204030204"/>
            </a:endParaRPr>
          </a:p>
          <a:p>
            <a:pPr lvl="1">
              <a:buChar char="•"/>
            </a:pPr>
            <a:r>
              <a:rPr lang="en-US" sz="3600" dirty="0">
                <a:latin typeface="Arial"/>
                <a:cs typeface="Arial"/>
              </a:rPr>
              <a:t>Call ORSP early and often!</a:t>
            </a:r>
          </a:p>
        </p:txBody>
      </p:sp>
    </p:spTree>
    <p:extLst>
      <p:ext uri="{BB962C8B-B14F-4D97-AF65-F5344CB8AC3E}">
        <p14:creationId xmlns:p14="http://schemas.microsoft.com/office/powerpoint/2010/main" val="42929876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99436A-AF4D-542D-6D77-AB3AE06BBAD9}"/>
              </a:ext>
            </a:extLst>
          </p:cNvPr>
          <p:cNvSpPr>
            <a:spLocks noGrp="1"/>
          </p:cNvSpPr>
          <p:nvPr>
            <p:ph type="title"/>
          </p:nvPr>
        </p:nvSpPr>
        <p:spPr>
          <a:xfrm>
            <a:off x="1383030" y="1140828"/>
            <a:ext cx="17350740" cy="1988345"/>
          </a:xfrm>
        </p:spPr>
        <p:txBody>
          <a:bodyPr/>
          <a:lstStyle/>
          <a:p>
            <a:r>
              <a:rPr lang="en-US" dirty="0">
                <a:latin typeface="Arial"/>
                <a:cs typeface="Arial"/>
              </a:rPr>
              <a:t>External Grants: Resources</a:t>
            </a:r>
          </a:p>
        </p:txBody>
      </p:sp>
      <p:sp>
        <p:nvSpPr>
          <p:cNvPr id="5" name="Content Placeholder 1">
            <a:extLst>
              <a:ext uri="{FF2B5EF4-FFF2-40B4-BE49-F238E27FC236}">
                <a16:creationId xmlns:a16="http://schemas.microsoft.com/office/drawing/2014/main" id="{1E228210-8F21-71A4-B21F-56D64B220142}"/>
              </a:ext>
            </a:extLst>
          </p:cNvPr>
          <p:cNvSpPr txBox="1">
            <a:spLocks/>
          </p:cNvSpPr>
          <p:nvPr/>
        </p:nvSpPr>
        <p:spPr>
          <a:xfrm>
            <a:off x="1429253" y="2573717"/>
            <a:ext cx="7261962" cy="7516773"/>
          </a:xfrm>
          <a:prstGeom prst="rect">
            <a:avLst/>
          </a:prstGeom>
        </p:spPr>
        <p:txBody>
          <a:bodyPr vert="horz" lIns="91440" tIns="45720" rIns="91440" bIns="45720" rtlCol="0" anchor="t">
            <a:normAutofit lnSpcReduction="1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b="0" i="0" kern="1200">
                <a:solidFill>
                  <a:schemeClr val="bg1">
                    <a:lumMod val="75000"/>
                  </a:schemeClr>
                </a:solidFill>
                <a:latin typeface="Roboto" panose="02000000000000000000" pitchFamily="2" charset="0"/>
                <a:ea typeface="Roboto" panose="02000000000000000000" pitchFamily="2" charset="0"/>
                <a:cs typeface="Roboto" panose="02000000000000000000" pitchFamily="2"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3600" b="0" i="0" kern="1200">
                <a:solidFill>
                  <a:schemeClr val="bg1">
                    <a:lumMod val="75000"/>
                  </a:schemeClr>
                </a:solidFill>
                <a:latin typeface="Roboto" panose="02000000000000000000" pitchFamily="2" charset="0"/>
                <a:ea typeface="Roboto" panose="02000000000000000000" pitchFamily="2" charset="0"/>
                <a:cs typeface="Roboto" panose="02000000000000000000" pitchFamily="2" charset="0"/>
              </a:defRPr>
            </a:lvl2pPr>
            <a:lvl3pPr marL="1714500" indent="-342900" algn="l" defTabSz="1371600" rtl="0" eaLnBrk="1" latinLnBrk="0" hangingPunct="1">
              <a:lnSpc>
                <a:spcPct val="90000"/>
              </a:lnSpc>
              <a:spcBef>
                <a:spcPts val="750"/>
              </a:spcBef>
              <a:buFont typeface="Arial" panose="020B0604020202020204" pitchFamily="34" charset="0"/>
              <a:buChar char="•"/>
              <a:defRPr sz="3000" b="0" i="0" kern="1200">
                <a:solidFill>
                  <a:schemeClr val="bg1">
                    <a:lumMod val="75000"/>
                  </a:schemeClr>
                </a:solidFill>
                <a:latin typeface="Roboto" panose="02000000000000000000" pitchFamily="2" charset="0"/>
                <a:ea typeface="Roboto" panose="02000000000000000000" pitchFamily="2" charset="0"/>
                <a:cs typeface="Roboto" panose="02000000000000000000" pitchFamily="2" charset="0"/>
              </a:defRPr>
            </a:lvl3pPr>
            <a:lvl4pPr marL="24003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bg1">
                    <a:lumMod val="75000"/>
                  </a:schemeClr>
                </a:solidFill>
                <a:latin typeface="Roboto" panose="02000000000000000000" pitchFamily="2" charset="0"/>
                <a:ea typeface="Roboto" panose="02000000000000000000" pitchFamily="2" charset="0"/>
                <a:cs typeface="Roboto" panose="02000000000000000000" pitchFamily="2" charset="0"/>
              </a:defRPr>
            </a:lvl4pPr>
            <a:lvl5pPr marL="30861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bg1">
                    <a:lumMod val="75000"/>
                  </a:schemeClr>
                </a:solidFill>
                <a:latin typeface="Roboto" panose="02000000000000000000" pitchFamily="2" charset="0"/>
                <a:ea typeface="Roboto" panose="02000000000000000000" pitchFamily="2" charset="0"/>
                <a:cs typeface="Roboto" panose="02000000000000000000" pitchFamily="2"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dirty="0">
                <a:solidFill>
                  <a:schemeClr val="tx1"/>
                </a:solidFill>
                <a:latin typeface="Arial"/>
                <a:ea typeface="Roboto"/>
                <a:cs typeface="Arial"/>
              </a:rPr>
              <a:t>Proposal development checklists</a:t>
            </a:r>
            <a:endParaRPr lang="en-US">
              <a:solidFill>
                <a:schemeClr val="tx1"/>
              </a:solidFill>
            </a:endParaRPr>
          </a:p>
          <a:p>
            <a:r>
              <a:rPr lang="en-US" dirty="0">
                <a:solidFill>
                  <a:schemeClr val="tx1"/>
                </a:solidFill>
                <a:latin typeface="Arial"/>
                <a:ea typeface="Roboto"/>
                <a:cs typeface="Arial"/>
              </a:rPr>
              <a:t>Templates for commonly required components</a:t>
            </a:r>
          </a:p>
          <a:p>
            <a:r>
              <a:rPr lang="en-US" dirty="0">
                <a:solidFill>
                  <a:srgbClr val="0070C0"/>
                </a:solidFill>
                <a:latin typeface="Arial"/>
                <a:ea typeface="Roboto"/>
                <a:cs typeface="Arial"/>
                <a:hlinkClick r:id="rId3">
                  <a:extLst>
                    <a:ext uri="{A12FA001-AC4F-418D-AE19-62706E023703}">
                      <ahyp:hlinkClr xmlns:ahyp="http://schemas.microsoft.com/office/drawing/2018/hyperlinkcolor" val="tx"/>
                    </a:ext>
                  </a:extLst>
                </a:hlinkClick>
              </a:rPr>
              <a:t>Budget tools, information, &amp; templates</a:t>
            </a:r>
          </a:p>
          <a:p>
            <a:r>
              <a:rPr lang="en-US" sz="3900" dirty="0">
                <a:solidFill>
                  <a:schemeClr val="tx1"/>
                </a:solidFill>
                <a:latin typeface="Arial"/>
                <a:ea typeface="Roboto"/>
                <a:cs typeface="Arial"/>
              </a:rPr>
              <a:t>Resources by funding agency (e.g., </a:t>
            </a:r>
            <a:r>
              <a:rPr lang="en-US" sz="3900" dirty="0">
                <a:solidFill>
                  <a:srgbClr val="0070C0"/>
                </a:solidFill>
                <a:latin typeface="Arial"/>
                <a:ea typeface="Roboto"/>
                <a:cs typeface="Arial"/>
                <a:hlinkClick r:id="rId4">
                  <a:extLst>
                    <a:ext uri="{A12FA001-AC4F-418D-AE19-62706E023703}">
                      <ahyp:hlinkClr xmlns:ahyp="http://schemas.microsoft.com/office/drawing/2018/hyperlinkcolor" val="tx"/>
                    </a:ext>
                  </a:extLst>
                </a:hlinkClick>
              </a:rPr>
              <a:t>NSF</a:t>
            </a:r>
            <a:r>
              <a:rPr lang="en-US" sz="3900" dirty="0">
                <a:solidFill>
                  <a:schemeClr val="tx1"/>
                </a:solidFill>
                <a:latin typeface="Arial"/>
                <a:ea typeface="Roboto"/>
                <a:cs typeface="Arial"/>
              </a:rPr>
              <a:t> and </a:t>
            </a:r>
            <a:r>
              <a:rPr lang="en-US" sz="3900" dirty="0">
                <a:solidFill>
                  <a:srgbClr val="0070C0"/>
                </a:solidFill>
                <a:latin typeface="Arial"/>
                <a:ea typeface="Roboto"/>
                <a:cs typeface="Arial"/>
                <a:hlinkClick r:id="rId5">
                  <a:extLst>
                    <a:ext uri="{A12FA001-AC4F-418D-AE19-62706E023703}">
                      <ahyp:hlinkClr xmlns:ahyp="http://schemas.microsoft.com/office/drawing/2018/hyperlinkcolor" val="tx"/>
                    </a:ext>
                  </a:extLst>
                </a:hlinkClick>
              </a:rPr>
              <a:t>NIH</a:t>
            </a:r>
            <a:r>
              <a:rPr lang="en-US" sz="3900" dirty="0">
                <a:solidFill>
                  <a:schemeClr val="tx1"/>
                </a:solidFill>
                <a:latin typeface="Arial"/>
                <a:ea typeface="Roboto"/>
                <a:cs typeface="Arial"/>
              </a:rPr>
              <a:t> specific pages)</a:t>
            </a:r>
            <a:endParaRPr lang="en-US" dirty="0">
              <a:solidFill>
                <a:schemeClr val="tx1"/>
              </a:solidFill>
              <a:latin typeface="Arial"/>
              <a:ea typeface="Roboto"/>
              <a:cs typeface="Arial"/>
            </a:endParaRPr>
          </a:p>
          <a:p>
            <a:r>
              <a:rPr lang="en-US" sz="3900" dirty="0">
                <a:solidFill>
                  <a:schemeClr val="tx1"/>
                </a:solidFill>
                <a:latin typeface="Arial"/>
                <a:ea typeface="Roboto"/>
                <a:cs typeface="Arial"/>
              </a:rPr>
              <a:t>Funded proposal examples from Grants Resource Center (GRC)</a:t>
            </a:r>
          </a:p>
          <a:p>
            <a:endParaRPr lang="en-US" dirty="0">
              <a:solidFill>
                <a:schemeClr val="tx1"/>
              </a:solidFill>
              <a:latin typeface="Arial"/>
              <a:ea typeface="Roboto"/>
              <a:cs typeface="Arial"/>
            </a:endParaRPr>
          </a:p>
        </p:txBody>
      </p:sp>
      <p:sp>
        <p:nvSpPr>
          <p:cNvPr id="6" name="Content Placeholder 1">
            <a:extLst>
              <a:ext uri="{FF2B5EF4-FFF2-40B4-BE49-F238E27FC236}">
                <a16:creationId xmlns:a16="http://schemas.microsoft.com/office/drawing/2014/main" id="{B09D1FAA-A15D-F53B-E0E5-D335FAA29EB2}"/>
              </a:ext>
            </a:extLst>
          </p:cNvPr>
          <p:cNvSpPr txBox="1">
            <a:spLocks/>
          </p:cNvSpPr>
          <p:nvPr/>
        </p:nvSpPr>
        <p:spPr>
          <a:xfrm>
            <a:off x="9534473" y="2573785"/>
            <a:ext cx="6506619" cy="6964722"/>
          </a:xfrm>
          <a:prstGeom prst="rect">
            <a:avLst/>
          </a:prstGeom>
        </p:spPr>
        <p:txBody>
          <a:bodyPr vert="horz" lIns="91440" tIns="45720" rIns="91440" bIns="45720" rtlCol="0" anchor="t">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b="0" i="0" kern="1200">
                <a:solidFill>
                  <a:schemeClr val="bg1">
                    <a:lumMod val="75000"/>
                  </a:schemeClr>
                </a:solidFill>
                <a:latin typeface="Roboto" panose="02000000000000000000" pitchFamily="2" charset="0"/>
                <a:ea typeface="Roboto" panose="02000000000000000000" pitchFamily="2" charset="0"/>
                <a:cs typeface="Roboto" panose="02000000000000000000" pitchFamily="2"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3600" b="0" i="0" kern="1200">
                <a:solidFill>
                  <a:schemeClr val="bg1">
                    <a:lumMod val="75000"/>
                  </a:schemeClr>
                </a:solidFill>
                <a:latin typeface="Roboto" panose="02000000000000000000" pitchFamily="2" charset="0"/>
                <a:ea typeface="Roboto" panose="02000000000000000000" pitchFamily="2" charset="0"/>
                <a:cs typeface="Roboto" panose="02000000000000000000" pitchFamily="2" charset="0"/>
              </a:defRPr>
            </a:lvl2pPr>
            <a:lvl3pPr marL="1714500" indent="-342900" algn="l" defTabSz="1371600" rtl="0" eaLnBrk="1" latinLnBrk="0" hangingPunct="1">
              <a:lnSpc>
                <a:spcPct val="90000"/>
              </a:lnSpc>
              <a:spcBef>
                <a:spcPts val="750"/>
              </a:spcBef>
              <a:buFont typeface="Arial" panose="020B0604020202020204" pitchFamily="34" charset="0"/>
              <a:buChar char="•"/>
              <a:defRPr sz="3000" b="0" i="0" kern="1200">
                <a:solidFill>
                  <a:schemeClr val="bg1">
                    <a:lumMod val="75000"/>
                  </a:schemeClr>
                </a:solidFill>
                <a:latin typeface="Roboto" panose="02000000000000000000" pitchFamily="2" charset="0"/>
                <a:ea typeface="Roboto" panose="02000000000000000000" pitchFamily="2" charset="0"/>
                <a:cs typeface="Roboto" panose="02000000000000000000" pitchFamily="2" charset="0"/>
              </a:defRPr>
            </a:lvl3pPr>
            <a:lvl4pPr marL="24003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bg1">
                    <a:lumMod val="75000"/>
                  </a:schemeClr>
                </a:solidFill>
                <a:latin typeface="Roboto" panose="02000000000000000000" pitchFamily="2" charset="0"/>
                <a:ea typeface="Roboto" panose="02000000000000000000" pitchFamily="2" charset="0"/>
                <a:cs typeface="Roboto" panose="02000000000000000000" pitchFamily="2" charset="0"/>
              </a:defRPr>
            </a:lvl4pPr>
            <a:lvl5pPr marL="30861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bg1">
                    <a:lumMod val="75000"/>
                  </a:schemeClr>
                </a:solidFill>
                <a:latin typeface="Roboto" panose="02000000000000000000" pitchFamily="2" charset="0"/>
                <a:ea typeface="Roboto" panose="02000000000000000000" pitchFamily="2" charset="0"/>
                <a:cs typeface="Roboto" panose="02000000000000000000" pitchFamily="2"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dirty="0">
                <a:solidFill>
                  <a:srgbClr val="0070C0"/>
                </a:solidFill>
                <a:latin typeface="Arial"/>
                <a:ea typeface="Roboto"/>
                <a:cs typeface="Arial"/>
                <a:hlinkClick r:id="rId6">
                  <a:extLst>
                    <a:ext uri="{A12FA001-AC4F-418D-AE19-62706E023703}">
                      <ahyp:hlinkClr xmlns:ahyp="http://schemas.microsoft.com/office/drawing/2018/hyperlinkcolor" val="tx"/>
                    </a:ext>
                  </a:extLst>
                </a:hlinkClick>
              </a:rPr>
              <a:t>Data resources</a:t>
            </a:r>
            <a:endParaRPr lang="en-US">
              <a:solidFill>
                <a:srgbClr val="0070C0"/>
              </a:solidFill>
              <a:latin typeface="Arial"/>
              <a:cs typeface="Arial"/>
            </a:endParaRPr>
          </a:p>
          <a:p>
            <a:pPr lvl="1"/>
            <a:r>
              <a:rPr lang="en-US" dirty="0">
                <a:solidFill>
                  <a:schemeClr val="tx1"/>
                </a:solidFill>
                <a:latin typeface="Arial"/>
                <a:ea typeface="Roboto"/>
                <a:cs typeface="Arial"/>
              </a:rPr>
              <a:t>Evaluation, assessment, &amp; survey resources</a:t>
            </a:r>
          </a:p>
          <a:p>
            <a:pPr lvl="1"/>
            <a:r>
              <a:rPr lang="en-US" dirty="0">
                <a:solidFill>
                  <a:schemeClr val="tx1"/>
                </a:solidFill>
                <a:latin typeface="Arial"/>
                <a:ea typeface="Roboto"/>
                <a:cs typeface="Arial"/>
              </a:rPr>
              <a:t>Research data resources &amp; repositories</a:t>
            </a:r>
          </a:p>
          <a:p>
            <a:pPr lvl="1"/>
            <a:r>
              <a:rPr lang="en-US" dirty="0">
                <a:solidFill>
                  <a:schemeClr val="tx1"/>
                </a:solidFill>
                <a:latin typeface="Arial"/>
                <a:ea typeface="Roboto"/>
                <a:cs typeface="Arial"/>
              </a:rPr>
              <a:t>Regional, state, &amp; national datasets</a:t>
            </a:r>
          </a:p>
          <a:p>
            <a:pPr lvl="1"/>
            <a:r>
              <a:rPr lang="en-US" dirty="0">
                <a:solidFill>
                  <a:schemeClr val="tx1"/>
                </a:solidFill>
                <a:latin typeface="Arial"/>
                <a:ea typeface="Roboto"/>
                <a:cs typeface="Arial"/>
              </a:rPr>
              <a:t>UWL research centers &amp; institutes</a:t>
            </a:r>
          </a:p>
          <a:p>
            <a:r>
              <a:rPr lang="en-US" dirty="0">
                <a:solidFill>
                  <a:srgbClr val="0070C0"/>
                </a:solidFill>
                <a:latin typeface="Arial"/>
                <a:ea typeface="Roboto"/>
                <a:cs typeface="Arial"/>
                <a:hlinkClick r:id="rId7">
                  <a:extLst>
                    <a:ext uri="{A12FA001-AC4F-418D-AE19-62706E023703}">
                      <ahyp:hlinkClr xmlns:ahyp="http://schemas.microsoft.com/office/drawing/2018/hyperlinkcolor" val="tx"/>
                    </a:ext>
                  </a:extLst>
                </a:hlinkClick>
              </a:rPr>
              <a:t>Proposal writing resources &amp; templates</a:t>
            </a:r>
            <a:endParaRPr lang="en-US" dirty="0">
              <a:solidFill>
                <a:srgbClr val="0070C0"/>
              </a:solidFill>
              <a:latin typeface="Arial"/>
              <a:ea typeface="Roboto"/>
              <a:cs typeface="Arial"/>
            </a:endParaRPr>
          </a:p>
          <a:p>
            <a:endParaRPr lang="en-US" dirty="0">
              <a:solidFill>
                <a:schemeClr val="tx1"/>
              </a:solidFill>
              <a:latin typeface="Arial"/>
              <a:ea typeface="Roboto"/>
              <a:cs typeface="Arial"/>
            </a:endParaRPr>
          </a:p>
          <a:p>
            <a:pPr marL="0" indent="0">
              <a:buNone/>
            </a:pPr>
            <a:endParaRPr lang="en-US" dirty="0">
              <a:solidFill>
                <a:schemeClr val="tx1"/>
              </a:solidFill>
              <a:latin typeface="Arial"/>
              <a:ea typeface="Roboto"/>
              <a:cs typeface="Arial"/>
            </a:endParaRPr>
          </a:p>
        </p:txBody>
      </p:sp>
    </p:spTree>
    <p:extLst>
      <p:ext uri="{BB962C8B-B14F-4D97-AF65-F5344CB8AC3E}">
        <p14:creationId xmlns:p14="http://schemas.microsoft.com/office/powerpoint/2010/main" val="30259337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5C5495-56C8-403A-BF3D-3C1B8E33222C}"/>
              </a:ext>
            </a:extLst>
          </p:cNvPr>
          <p:cNvSpPr>
            <a:spLocks noGrp="1"/>
          </p:cNvSpPr>
          <p:nvPr>
            <p:ph idx="1"/>
          </p:nvPr>
        </p:nvSpPr>
        <p:spPr>
          <a:xfrm>
            <a:off x="1383030" y="2650211"/>
            <a:ext cx="17563782" cy="7073210"/>
          </a:xfrm>
        </p:spPr>
        <p:txBody>
          <a:bodyPr vert="horz" lIns="91440" tIns="45720" rIns="91440" bIns="45720" rtlCol="0" anchor="t">
            <a:normAutofit/>
          </a:bodyPr>
          <a:lstStyle/>
          <a:p>
            <a:r>
              <a:rPr lang="en-US" dirty="0">
                <a:solidFill>
                  <a:schemeClr val="tx1"/>
                </a:solidFill>
                <a:latin typeface="Arial" panose="020B0604020202020204" pitchFamily="34" charset="0"/>
                <a:cs typeface="Arial" panose="020B0604020202020204" pitchFamily="34" charset="0"/>
              </a:rPr>
              <a:t>Good first point of contact: ORSP</a:t>
            </a:r>
          </a:p>
          <a:p>
            <a:pPr lvl="1"/>
            <a:r>
              <a:rPr lang="en-US" dirty="0">
                <a:solidFill>
                  <a:schemeClr val="tx1"/>
                </a:solidFill>
                <a:latin typeface="Arial" panose="020B0604020202020204" pitchFamily="34" charset="0"/>
                <a:cs typeface="Arial" panose="020B0604020202020204" pitchFamily="34" charset="0"/>
              </a:rPr>
              <a:t>See the </a:t>
            </a:r>
            <a:r>
              <a:rPr lang="en-US" dirty="0">
                <a:solidFill>
                  <a:schemeClr val="tx1"/>
                </a:solidFill>
                <a:latin typeface="Arial" panose="020B0604020202020204" pitchFamily="34" charset="0"/>
                <a:cs typeface="Arial" panose="020B0604020202020204" pitchFamily="34" charset="0"/>
                <a:hlinkClick r:id="rId3"/>
              </a:rPr>
              <a:t>compliance webpage</a:t>
            </a:r>
            <a:r>
              <a:rPr lang="en-US" dirty="0">
                <a:solidFill>
                  <a:schemeClr val="tx1"/>
                </a:solidFill>
                <a:latin typeface="Arial" panose="020B0604020202020204" pitchFamily="34" charset="0"/>
                <a:cs typeface="Arial" panose="020B0604020202020204" pitchFamily="34" charset="0"/>
              </a:rPr>
              <a:t> for specific guidelines for IRB, IACUC, IBC, etc.</a:t>
            </a:r>
          </a:p>
          <a:p>
            <a:pPr lvl="1"/>
            <a:r>
              <a:rPr lang="en-US" dirty="0">
                <a:solidFill>
                  <a:schemeClr val="tx1"/>
                </a:solidFill>
                <a:latin typeface="Arial" panose="020B0604020202020204" pitchFamily="34" charset="0"/>
                <a:cs typeface="Arial" panose="020B0604020202020204" pitchFamily="34" charset="0"/>
              </a:rPr>
              <a:t>Reach out to Ashley Nowak (</a:t>
            </a:r>
            <a:r>
              <a:rPr lang="en-US" dirty="0">
                <a:solidFill>
                  <a:schemeClr val="tx1"/>
                </a:solidFill>
                <a:latin typeface="Arial" panose="020B0604020202020204" pitchFamily="34" charset="0"/>
                <a:cs typeface="Arial" panose="020B0604020202020204" pitchFamily="34" charset="0"/>
                <a:hlinkClick r:id="rId4"/>
              </a:rPr>
              <a:t>anowak@uwlax.edu</a:t>
            </a:r>
            <a:r>
              <a:rPr lang="en-US" dirty="0">
                <a:solidFill>
                  <a:schemeClr val="tx1"/>
                </a:solidFill>
                <a:latin typeface="Arial" panose="020B0604020202020204" pitchFamily="34" charset="0"/>
                <a:cs typeface="Arial" panose="020B0604020202020204" pitchFamily="34" charset="0"/>
              </a:rPr>
              <a:t>), Research &amp; Compliance Specialist</a:t>
            </a:r>
          </a:p>
          <a:p>
            <a:r>
              <a:rPr lang="en-US" dirty="0">
                <a:solidFill>
                  <a:schemeClr val="tx1"/>
                </a:solidFill>
                <a:latin typeface="Arial"/>
                <a:ea typeface="Roboto"/>
                <a:cs typeface="Arial"/>
              </a:rPr>
              <a:t>Faculty coordinators for IACUC, IBC, and IRB</a:t>
            </a:r>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a:ea typeface="Roboto"/>
                <a:cs typeface="Arial"/>
              </a:rPr>
              <a:t>Automated, online </a:t>
            </a:r>
            <a:r>
              <a:rPr lang="en-US" dirty="0">
                <a:solidFill>
                  <a:schemeClr val="tx1"/>
                </a:solidFill>
                <a:latin typeface="Arial"/>
                <a:ea typeface="Roboto"/>
                <a:cs typeface="Arial"/>
                <a:hlinkClick r:id="rId5">
                  <a:extLst>
                    <a:ext uri="{A12FA001-AC4F-418D-AE19-62706E023703}">
                      <ahyp:hlinkClr xmlns:ahyp="http://schemas.microsoft.com/office/drawing/2018/hyperlinkcolor" val="tx"/>
                    </a:ext>
                  </a:extLst>
                </a:hlinkClick>
              </a:rPr>
              <a:t>IRB Exempt Decision Tool</a:t>
            </a:r>
            <a:endParaRPr lang="en-US" dirty="0">
              <a:solidFill>
                <a:schemeClr val="tx1"/>
              </a:solidFill>
              <a:latin typeface="Arial"/>
              <a:ea typeface="Roboto"/>
              <a:cs typeface="Arial"/>
            </a:endParaRPr>
          </a:p>
          <a:p>
            <a:r>
              <a:rPr lang="en-US" dirty="0">
                <a:solidFill>
                  <a:schemeClr val="tx1"/>
                </a:solidFill>
                <a:latin typeface="Arial"/>
                <a:ea typeface="Roboto"/>
                <a:cs typeface="Arial"/>
              </a:rPr>
              <a:t>New: Export Control Screening Form</a:t>
            </a:r>
          </a:p>
          <a:p>
            <a:r>
              <a:rPr lang="en-US" dirty="0">
                <a:solidFill>
                  <a:schemeClr val="tx1"/>
                </a:solidFill>
                <a:latin typeface="Arial" panose="020B0604020202020204" pitchFamily="34" charset="0"/>
                <a:cs typeface="Arial" panose="020B0604020202020204" pitchFamily="34" charset="0"/>
                <a:hlinkClick r:id="rId6"/>
              </a:rPr>
              <a:t>CITI research compliance training</a:t>
            </a:r>
            <a:endParaRPr lang="en-US" dirty="0">
              <a:solidFill>
                <a:schemeClr val="tx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65666BA3-06C5-43DE-AF1C-37965978282F}"/>
              </a:ext>
            </a:extLst>
          </p:cNvPr>
          <p:cNvSpPr>
            <a:spLocks noGrp="1"/>
          </p:cNvSpPr>
          <p:nvPr>
            <p:ph type="title"/>
          </p:nvPr>
        </p:nvSpPr>
        <p:spPr>
          <a:xfrm>
            <a:off x="1383030" y="1153417"/>
            <a:ext cx="17350740" cy="1988345"/>
          </a:xfrm>
        </p:spPr>
        <p:txBody>
          <a:bodyPr/>
          <a:lstStyle/>
          <a:p>
            <a:r>
              <a:rPr lang="en-US" dirty="0">
                <a:latin typeface="Arial" panose="020B0604020202020204" pitchFamily="34" charset="0"/>
                <a:cs typeface="Arial" panose="020B0604020202020204" pitchFamily="34" charset="0"/>
              </a:rPr>
              <a:t>Research Compliance</a:t>
            </a:r>
          </a:p>
        </p:txBody>
      </p:sp>
    </p:spTree>
    <p:extLst>
      <p:ext uri="{BB962C8B-B14F-4D97-AF65-F5344CB8AC3E}">
        <p14:creationId xmlns:p14="http://schemas.microsoft.com/office/powerpoint/2010/main" val="24278259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E0FC1-EACB-C0D3-A4FB-533631F89A6C}"/>
              </a:ext>
            </a:extLst>
          </p:cNvPr>
          <p:cNvSpPr>
            <a:spLocks noGrp="1"/>
          </p:cNvSpPr>
          <p:nvPr>
            <p:ph type="title"/>
          </p:nvPr>
        </p:nvSpPr>
        <p:spPr>
          <a:xfrm>
            <a:off x="1383030" y="1581280"/>
            <a:ext cx="17350740" cy="1186827"/>
          </a:xfrm>
        </p:spPr>
        <p:txBody>
          <a:bodyPr>
            <a:noAutofit/>
          </a:bodyPr>
          <a:lstStyle/>
          <a:p>
            <a:r>
              <a:rPr lang="en-US" dirty="0">
                <a:latin typeface="Arial" panose="020B0604020202020204" pitchFamily="34" charset="0"/>
                <a:cs typeface="Arial" panose="020B0604020202020204" pitchFamily="34" charset="0"/>
              </a:rPr>
              <a:t>Potential Funding Opportunities:</a:t>
            </a:r>
          </a:p>
        </p:txBody>
      </p:sp>
      <p:sp>
        <p:nvSpPr>
          <p:cNvPr id="3" name="Content Placeholder 2">
            <a:extLst>
              <a:ext uri="{FF2B5EF4-FFF2-40B4-BE49-F238E27FC236}">
                <a16:creationId xmlns:a16="http://schemas.microsoft.com/office/drawing/2014/main" id="{2C76A2F9-2ED9-7A2F-7F44-67635E8F85B9}"/>
              </a:ext>
            </a:extLst>
          </p:cNvPr>
          <p:cNvSpPr>
            <a:spLocks noGrp="1"/>
          </p:cNvSpPr>
          <p:nvPr>
            <p:ph sz="half" idx="1"/>
          </p:nvPr>
        </p:nvSpPr>
        <p:spPr>
          <a:xfrm>
            <a:off x="976769" y="2914895"/>
            <a:ext cx="13500550" cy="1669984"/>
          </a:xfrm>
        </p:spPr>
        <p:txBody>
          <a:bodyPr>
            <a:normAutofit/>
          </a:bodyPr>
          <a:lstStyle/>
          <a:p>
            <a:pPr marL="0" indent="0">
              <a:buNone/>
            </a:pPr>
            <a:r>
              <a:rPr lang="en-US" sz="5000" dirty="0">
                <a:solidFill>
                  <a:schemeClr val="tx1"/>
                </a:solidFill>
                <a:latin typeface="Arial"/>
                <a:ea typeface="Roboto"/>
                <a:cs typeface="Arial"/>
              </a:rPr>
              <a:t>Department of Education: Graduate Assistance in Areas of National Need (</a:t>
            </a:r>
            <a:r>
              <a:rPr lang="en-US" sz="5000" dirty="0">
                <a:solidFill>
                  <a:schemeClr val="tx1"/>
                </a:solidFill>
                <a:latin typeface="Arial"/>
                <a:ea typeface="Roboto"/>
                <a:cs typeface="Arial"/>
                <a:hlinkClick r:id="rId2"/>
              </a:rPr>
              <a:t>GAANN</a:t>
            </a:r>
            <a:r>
              <a:rPr lang="en-US" sz="5000" dirty="0">
                <a:solidFill>
                  <a:schemeClr val="tx1"/>
                </a:solidFill>
                <a:latin typeface="Arial"/>
                <a:ea typeface="Roboto"/>
                <a:cs typeface="Arial"/>
              </a:rPr>
              <a:t>)</a:t>
            </a:r>
          </a:p>
        </p:txBody>
      </p:sp>
      <p:sp>
        <p:nvSpPr>
          <p:cNvPr id="8" name="TextBox 7">
            <a:extLst>
              <a:ext uri="{FF2B5EF4-FFF2-40B4-BE49-F238E27FC236}">
                <a16:creationId xmlns:a16="http://schemas.microsoft.com/office/drawing/2014/main" id="{DAD4C546-6FC7-409D-534E-F83B81D0E2C3}"/>
              </a:ext>
            </a:extLst>
          </p:cNvPr>
          <p:cNvSpPr txBox="1"/>
          <p:nvPr/>
        </p:nvSpPr>
        <p:spPr>
          <a:xfrm>
            <a:off x="1383030" y="4340179"/>
            <a:ext cx="11925836" cy="4893647"/>
          </a:xfrm>
          <a:prstGeom prst="rect">
            <a:avLst/>
          </a:prstGeom>
          <a:noFill/>
        </p:spPr>
        <p:txBody>
          <a:bodyPr wrap="square" rtlCol="0">
            <a:spAutoFit/>
          </a:bodyPr>
          <a:lstStyle/>
          <a:p>
            <a:r>
              <a:rPr lang="en-US" sz="2400" b="1" dirty="0"/>
              <a:t>Deadline: </a:t>
            </a:r>
            <a:r>
              <a:rPr lang="en-US" sz="2400" dirty="0"/>
              <a:t>Expected June 2027</a:t>
            </a:r>
          </a:p>
          <a:p>
            <a:endParaRPr lang="en-US" sz="2400" dirty="0"/>
          </a:p>
          <a:p>
            <a:r>
              <a:rPr lang="en-US" sz="2400" b="1" dirty="0"/>
              <a:t>Amount: </a:t>
            </a:r>
            <a:r>
              <a:rPr lang="en-US" sz="2400" dirty="0"/>
              <a:t>up to $750,000/</a:t>
            </a:r>
            <a:r>
              <a:rPr lang="en-US" sz="2400" dirty="0" err="1"/>
              <a:t>yr</a:t>
            </a:r>
            <a:r>
              <a:rPr lang="en-US" sz="2400" dirty="0"/>
              <a:t> for three years</a:t>
            </a:r>
          </a:p>
          <a:p>
            <a:endParaRPr lang="en-US" sz="2400" dirty="0"/>
          </a:p>
          <a:p>
            <a:r>
              <a:rPr lang="en-US" sz="2400" b="1" dirty="0"/>
              <a:t>Summary:</a:t>
            </a:r>
          </a:p>
          <a:p>
            <a:r>
              <a:rPr lang="en-US" sz="2400" dirty="0"/>
              <a:t>“Provides grants to academic departments and programs of institutions of higher education (IHEs) to support graduate fellowships for students with excellent academic records in their previous programs of study who demonstrate financial need and plan to pursue the highest degree available in their course of study at the institution. </a:t>
            </a:r>
          </a:p>
          <a:p>
            <a:endParaRPr lang="en-US" sz="2400" dirty="0"/>
          </a:p>
          <a:p>
            <a:r>
              <a:rPr lang="en-US" sz="2400" dirty="0"/>
              <a:t>A project must provide fellowships in one or more areas of national need. The project must provide fellowships for programs that lead either to a master’s degree or a doctoral degree, whichever is the highest degree awarded in the area of need at the institution”</a:t>
            </a:r>
          </a:p>
        </p:txBody>
      </p:sp>
      <p:sp>
        <p:nvSpPr>
          <p:cNvPr id="4" name="TextBox 3">
            <a:extLst>
              <a:ext uri="{FF2B5EF4-FFF2-40B4-BE49-F238E27FC236}">
                <a16:creationId xmlns:a16="http://schemas.microsoft.com/office/drawing/2014/main" id="{60CB49EB-32B0-6C2D-074D-D731D38E78D9}"/>
              </a:ext>
            </a:extLst>
          </p:cNvPr>
          <p:cNvSpPr txBox="1"/>
          <p:nvPr/>
        </p:nvSpPr>
        <p:spPr>
          <a:xfrm>
            <a:off x="14785309" y="2820026"/>
            <a:ext cx="5325804" cy="3046988"/>
          </a:xfrm>
          <a:prstGeom prst="rect">
            <a:avLst/>
          </a:prstGeom>
          <a:noFill/>
        </p:spPr>
        <p:txBody>
          <a:bodyPr wrap="square" lIns="91440" tIns="45720" rIns="91440" bIns="45720" rtlCol="0" anchor="t">
            <a:spAutoFit/>
          </a:bodyPr>
          <a:lstStyle/>
          <a:p>
            <a:r>
              <a:rPr lang="en-US" sz="2400" b="1" dirty="0"/>
              <a:t>Eligible Discipline Examples:</a:t>
            </a:r>
          </a:p>
          <a:p>
            <a:pPr marL="342900" indent="-342900">
              <a:buFont typeface="Arial"/>
              <a:buChar char="•"/>
            </a:pPr>
            <a:r>
              <a:rPr lang="en-US" sz="2400" b="1" dirty="0">
                <a:cs typeface="Calibri"/>
              </a:rPr>
              <a:t>Computer &amp; Information Sciences</a:t>
            </a:r>
          </a:p>
          <a:p>
            <a:pPr marL="342900" indent="-342900">
              <a:buFont typeface="Arial"/>
              <a:buChar char="•"/>
            </a:pPr>
            <a:r>
              <a:rPr lang="en-US" sz="2400" b="1">
                <a:cs typeface="Calibri"/>
              </a:rPr>
              <a:t>Education</a:t>
            </a:r>
          </a:p>
          <a:p>
            <a:pPr marL="342900" indent="-342900">
              <a:buFont typeface="Arial"/>
              <a:buChar char="•"/>
            </a:pPr>
            <a:r>
              <a:rPr lang="en-US" sz="2400" b="1" dirty="0">
                <a:cs typeface="Calibri"/>
              </a:rPr>
              <a:t>Engineering</a:t>
            </a:r>
          </a:p>
          <a:p>
            <a:pPr marL="342900" indent="-342900">
              <a:buFont typeface="Arial"/>
              <a:buChar char="•"/>
            </a:pPr>
            <a:r>
              <a:rPr lang="en-US" sz="2400" b="1" dirty="0">
                <a:cs typeface="Calibri"/>
              </a:rPr>
              <a:t>Biological/Life Sciences</a:t>
            </a:r>
          </a:p>
          <a:p>
            <a:pPr marL="342900" indent="-342900">
              <a:buFont typeface="Arial"/>
              <a:buChar char="•"/>
            </a:pPr>
            <a:r>
              <a:rPr lang="en-US" sz="2400" b="1" dirty="0">
                <a:cs typeface="Calibri"/>
              </a:rPr>
              <a:t>Mathematics</a:t>
            </a:r>
          </a:p>
          <a:p>
            <a:pPr marL="342900" indent="-342900">
              <a:buFont typeface="Arial"/>
              <a:buChar char="•"/>
            </a:pPr>
            <a:r>
              <a:rPr lang="en-US" sz="2400" b="1" dirty="0">
                <a:cs typeface="Calibri"/>
              </a:rPr>
              <a:t>Physical Sciences</a:t>
            </a:r>
          </a:p>
          <a:p>
            <a:pPr marL="342900" indent="-342900">
              <a:buFont typeface="Arial"/>
              <a:buChar char="•"/>
            </a:pPr>
            <a:r>
              <a:rPr lang="en-US" sz="2400" b="1" dirty="0">
                <a:cs typeface="Calibri"/>
              </a:rPr>
              <a:t>Psychology</a:t>
            </a:r>
          </a:p>
        </p:txBody>
      </p:sp>
    </p:spTree>
    <p:extLst>
      <p:ext uri="{BB962C8B-B14F-4D97-AF65-F5344CB8AC3E}">
        <p14:creationId xmlns:p14="http://schemas.microsoft.com/office/powerpoint/2010/main" val="40872761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E0FC1-EACB-C0D3-A4FB-533631F89A6C}"/>
              </a:ext>
            </a:extLst>
          </p:cNvPr>
          <p:cNvSpPr>
            <a:spLocks noGrp="1"/>
          </p:cNvSpPr>
          <p:nvPr>
            <p:ph type="title"/>
          </p:nvPr>
        </p:nvSpPr>
        <p:spPr>
          <a:xfrm>
            <a:off x="1383030" y="1581280"/>
            <a:ext cx="17350740" cy="1186827"/>
          </a:xfrm>
        </p:spPr>
        <p:txBody>
          <a:bodyPr>
            <a:noAutofit/>
          </a:bodyPr>
          <a:lstStyle/>
          <a:p>
            <a:r>
              <a:rPr lang="en-US" dirty="0">
                <a:latin typeface="Arial" panose="020B0604020202020204" pitchFamily="34" charset="0"/>
                <a:cs typeface="Arial" panose="020B0604020202020204" pitchFamily="34" charset="0"/>
              </a:rPr>
              <a:t>Potential Funding Opportunities:</a:t>
            </a:r>
          </a:p>
        </p:txBody>
      </p:sp>
      <p:sp>
        <p:nvSpPr>
          <p:cNvPr id="6" name="Content Placeholder 2">
            <a:extLst>
              <a:ext uri="{FF2B5EF4-FFF2-40B4-BE49-F238E27FC236}">
                <a16:creationId xmlns:a16="http://schemas.microsoft.com/office/drawing/2014/main" id="{D2FAC701-AEB9-11D2-B50A-D614E1B03828}"/>
              </a:ext>
            </a:extLst>
          </p:cNvPr>
          <p:cNvSpPr txBox="1">
            <a:spLocks/>
          </p:cNvSpPr>
          <p:nvPr/>
        </p:nvSpPr>
        <p:spPr>
          <a:xfrm>
            <a:off x="976769" y="2914895"/>
            <a:ext cx="18174116" cy="1734378"/>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b="0" i="0" kern="1200">
                <a:solidFill>
                  <a:schemeClr val="bg1">
                    <a:lumMod val="75000"/>
                  </a:schemeClr>
                </a:solidFill>
                <a:latin typeface="Roboto" panose="02000000000000000000" pitchFamily="2" charset="0"/>
                <a:ea typeface="Roboto" panose="02000000000000000000" pitchFamily="2" charset="0"/>
                <a:cs typeface="Roboto" panose="02000000000000000000" pitchFamily="2"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3600" b="0" i="0" kern="1200">
                <a:solidFill>
                  <a:schemeClr val="bg1">
                    <a:lumMod val="75000"/>
                  </a:schemeClr>
                </a:solidFill>
                <a:latin typeface="Roboto" panose="02000000000000000000" pitchFamily="2" charset="0"/>
                <a:ea typeface="Roboto" panose="02000000000000000000" pitchFamily="2" charset="0"/>
                <a:cs typeface="Roboto" panose="02000000000000000000" pitchFamily="2" charset="0"/>
              </a:defRPr>
            </a:lvl2pPr>
            <a:lvl3pPr marL="1714500" indent="-342900" algn="l" defTabSz="1371600" rtl="0" eaLnBrk="1" latinLnBrk="0" hangingPunct="1">
              <a:lnSpc>
                <a:spcPct val="90000"/>
              </a:lnSpc>
              <a:spcBef>
                <a:spcPts val="750"/>
              </a:spcBef>
              <a:buFont typeface="Arial" panose="020B0604020202020204" pitchFamily="34" charset="0"/>
              <a:buChar char="•"/>
              <a:defRPr sz="3000" b="0" i="0" kern="1200">
                <a:solidFill>
                  <a:schemeClr val="bg1">
                    <a:lumMod val="75000"/>
                  </a:schemeClr>
                </a:solidFill>
                <a:latin typeface="Roboto" panose="02000000000000000000" pitchFamily="2" charset="0"/>
                <a:ea typeface="Roboto" panose="02000000000000000000" pitchFamily="2" charset="0"/>
                <a:cs typeface="Roboto" panose="02000000000000000000" pitchFamily="2" charset="0"/>
              </a:defRPr>
            </a:lvl3pPr>
            <a:lvl4pPr marL="24003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bg1">
                    <a:lumMod val="75000"/>
                  </a:schemeClr>
                </a:solidFill>
                <a:latin typeface="Roboto" panose="02000000000000000000" pitchFamily="2" charset="0"/>
                <a:ea typeface="Roboto" panose="02000000000000000000" pitchFamily="2" charset="0"/>
                <a:cs typeface="Roboto" panose="02000000000000000000" pitchFamily="2" charset="0"/>
              </a:defRPr>
            </a:lvl4pPr>
            <a:lvl5pPr marL="30861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bg1">
                    <a:lumMod val="75000"/>
                  </a:schemeClr>
                </a:solidFill>
                <a:latin typeface="Roboto" panose="02000000000000000000" pitchFamily="2" charset="0"/>
                <a:ea typeface="Roboto" panose="02000000000000000000" pitchFamily="2" charset="0"/>
                <a:cs typeface="Roboto" panose="02000000000000000000" pitchFamily="2"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5000" dirty="0">
                <a:solidFill>
                  <a:schemeClr val="tx1"/>
                </a:solidFill>
                <a:latin typeface="Arial"/>
                <a:ea typeface="Roboto"/>
                <a:cs typeface="Arial"/>
              </a:rPr>
              <a:t>National Science Foundation’s Graduate Research Fellowship Program (GRFP) (</a:t>
            </a:r>
            <a:r>
              <a:rPr lang="en-US" sz="5000" dirty="0">
                <a:solidFill>
                  <a:schemeClr val="tx1"/>
                </a:solidFill>
                <a:latin typeface="Arial"/>
                <a:ea typeface="Roboto"/>
                <a:cs typeface="Arial"/>
                <a:hlinkClick r:id="rId3"/>
              </a:rPr>
              <a:t>NSF 24-591</a:t>
            </a:r>
            <a:r>
              <a:rPr lang="en-US" sz="5000" dirty="0">
                <a:solidFill>
                  <a:schemeClr val="tx1"/>
                </a:solidFill>
                <a:latin typeface="Arial"/>
                <a:ea typeface="Roboto"/>
                <a:cs typeface="Arial"/>
              </a:rPr>
              <a:t>)</a:t>
            </a:r>
          </a:p>
        </p:txBody>
      </p:sp>
      <p:sp>
        <p:nvSpPr>
          <p:cNvPr id="7" name="TextBox 6">
            <a:extLst>
              <a:ext uri="{FF2B5EF4-FFF2-40B4-BE49-F238E27FC236}">
                <a16:creationId xmlns:a16="http://schemas.microsoft.com/office/drawing/2014/main" id="{A1458EDE-CDEF-D2ED-0115-94A0E03EFD75}"/>
              </a:ext>
            </a:extLst>
          </p:cNvPr>
          <p:cNvSpPr txBox="1"/>
          <p:nvPr/>
        </p:nvSpPr>
        <p:spPr>
          <a:xfrm>
            <a:off x="1383030" y="4340179"/>
            <a:ext cx="11925836" cy="5632311"/>
          </a:xfrm>
          <a:prstGeom prst="rect">
            <a:avLst/>
          </a:prstGeom>
          <a:noFill/>
        </p:spPr>
        <p:txBody>
          <a:bodyPr wrap="square" lIns="91440" tIns="45720" rIns="91440" bIns="45720" rtlCol="0" anchor="t">
            <a:spAutoFit/>
          </a:bodyPr>
          <a:lstStyle/>
          <a:p>
            <a:r>
              <a:rPr lang="en-US" sz="2400" b="1" dirty="0"/>
              <a:t>Deadline: </a:t>
            </a:r>
            <a:r>
              <a:rPr lang="en-US" sz="2400" dirty="0"/>
              <a:t>October 15-18, 2024, annually </a:t>
            </a:r>
            <a:r>
              <a:rPr lang="en-US" sz="2400" dirty="0" err="1"/>
              <a:t>reoccuring</a:t>
            </a:r>
          </a:p>
          <a:p>
            <a:endParaRPr lang="en-US" sz="2400" dirty="0"/>
          </a:p>
          <a:p>
            <a:r>
              <a:rPr lang="en-US" sz="2400" b="1" dirty="0"/>
              <a:t>Amount: </a:t>
            </a:r>
            <a:r>
              <a:rPr lang="en-US" sz="2400" dirty="0"/>
              <a:t>$37,000 stipend and $16,000 Cost of Education allowance per year for 3 years</a:t>
            </a:r>
          </a:p>
          <a:p>
            <a:endParaRPr lang="en-US" sz="2400" dirty="0"/>
          </a:p>
          <a:p>
            <a:r>
              <a:rPr lang="en-US" sz="2400" b="1" dirty="0"/>
              <a:t>Summary:</a:t>
            </a:r>
          </a:p>
          <a:p>
            <a:r>
              <a:rPr lang="en-US" sz="2400" dirty="0"/>
              <a:t>“Ensure the quality, vitality, and diversity of the scientific and engineering workforce of the United States. The program recognizes and supports outstanding graduate students who are pursuing full-time research-based master's and doctoral degrees in science, technology, engineering, and mathematics (STEM) or in STEM education. </a:t>
            </a:r>
          </a:p>
          <a:p>
            <a:endParaRPr lang="en-US" sz="2400" dirty="0"/>
          </a:p>
          <a:p>
            <a:r>
              <a:rPr lang="en-US" sz="2400" dirty="0"/>
              <a:t>NSF GRFP was established to recruit and support individuals who demonstrate the potential to make significant contributions in STEM. NSF especially encourages applications from undergraduate seniors and Bachelor's degree-holders interested in pursuing research-based graduate study in STEM.  First- and second-year graduate students in eligible STEM fields and degree programs are also encouraged to apply.”</a:t>
            </a:r>
          </a:p>
        </p:txBody>
      </p:sp>
    </p:spTree>
    <p:extLst>
      <p:ext uri="{BB962C8B-B14F-4D97-AF65-F5344CB8AC3E}">
        <p14:creationId xmlns:p14="http://schemas.microsoft.com/office/powerpoint/2010/main" val="11790456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E0FC1-EACB-C0D3-A4FB-533631F89A6C}"/>
              </a:ext>
            </a:extLst>
          </p:cNvPr>
          <p:cNvSpPr>
            <a:spLocks noGrp="1"/>
          </p:cNvSpPr>
          <p:nvPr>
            <p:ph type="title"/>
          </p:nvPr>
        </p:nvSpPr>
        <p:spPr>
          <a:xfrm>
            <a:off x="1383030" y="1581280"/>
            <a:ext cx="17350740" cy="1186827"/>
          </a:xfrm>
        </p:spPr>
        <p:txBody>
          <a:bodyPr>
            <a:noAutofit/>
          </a:bodyPr>
          <a:lstStyle/>
          <a:p>
            <a:r>
              <a:rPr lang="en-US" dirty="0">
                <a:latin typeface="Arial" panose="020B0604020202020204" pitchFamily="34" charset="0"/>
                <a:cs typeface="Arial" panose="020B0604020202020204" pitchFamily="34" charset="0"/>
              </a:rPr>
              <a:t>Potential Funding Opportunities:</a:t>
            </a:r>
          </a:p>
        </p:txBody>
      </p:sp>
      <p:sp>
        <p:nvSpPr>
          <p:cNvPr id="3" name="Content Placeholder 2">
            <a:extLst>
              <a:ext uri="{FF2B5EF4-FFF2-40B4-BE49-F238E27FC236}">
                <a16:creationId xmlns:a16="http://schemas.microsoft.com/office/drawing/2014/main" id="{2C76A2F9-2ED9-7A2F-7F44-67635E8F85B9}"/>
              </a:ext>
            </a:extLst>
          </p:cNvPr>
          <p:cNvSpPr>
            <a:spLocks noGrp="1"/>
          </p:cNvSpPr>
          <p:nvPr>
            <p:ph sz="half" idx="1"/>
          </p:nvPr>
        </p:nvSpPr>
        <p:spPr>
          <a:xfrm>
            <a:off x="976769" y="2798984"/>
            <a:ext cx="18174116" cy="1734378"/>
          </a:xfrm>
        </p:spPr>
        <p:txBody>
          <a:bodyPr>
            <a:normAutofit/>
          </a:bodyPr>
          <a:lstStyle/>
          <a:p>
            <a:pPr marL="0" indent="0">
              <a:buNone/>
            </a:pPr>
            <a:r>
              <a:rPr lang="en-US" sz="5000" dirty="0">
                <a:solidFill>
                  <a:schemeClr val="tx1"/>
                </a:solidFill>
                <a:latin typeface="Arial"/>
                <a:ea typeface="Roboto"/>
                <a:cs typeface="Arial"/>
              </a:rPr>
              <a:t>National Science Foundation’s Innovations in Graduate Education (</a:t>
            </a:r>
            <a:r>
              <a:rPr lang="en-US" sz="5000" dirty="0">
                <a:solidFill>
                  <a:schemeClr val="tx1"/>
                </a:solidFill>
                <a:latin typeface="Arial"/>
                <a:ea typeface="Roboto"/>
                <a:cs typeface="Arial"/>
                <a:hlinkClick r:id="rId3"/>
              </a:rPr>
              <a:t>NSF 24-529</a:t>
            </a:r>
            <a:r>
              <a:rPr lang="en-US" sz="5000" dirty="0">
                <a:solidFill>
                  <a:schemeClr val="tx1"/>
                </a:solidFill>
                <a:latin typeface="Arial"/>
                <a:ea typeface="Roboto"/>
                <a:cs typeface="Arial"/>
              </a:rPr>
              <a:t>)</a:t>
            </a:r>
          </a:p>
        </p:txBody>
      </p:sp>
      <p:sp>
        <p:nvSpPr>
          <p:cNvPr id="5" name="TextBox 4">
            <a:extLst>
              <a:ext uri="{FF2B5EF4-FFF2-40B4-BE49-F238E27FC236}">
                <a16:creationId xmlns:a16="http://schemas.microsoft.com/office/drawing/2014/main" id="{ADC1A2EB-213F-721D-161A-0E92ED4D36B8}"/>
              </a:ext>
            </a:extLst>
          </p:cNvPr>
          <p:cNvSpPr txBox="1"/>
          <p:nvPr/>
        </p:nvSpPr>
        <p:spPr>
          <a:xfrm>
            <a:off x="1383030" y="4340179"/>
            <a:ext cx="11925836" cy="5632311"/>
          </a:xfrm>
          <a:prstGeom prst="rect">
            <a:avLst/>
          </a:prstGeom>
          <a:noFill/>
        </p:spPr>
        <p:txBody>
          <a:bodyPr wrap="square" lIns="91440" tIns="45720" rIns="91440" bIns="45720" rtlCol="0" anchor="t">
            <a:spAutoFit/>
          </a:bodyPr>
          <a:lstStyle/>
          <a:p>
            <a:r>
              <a:rPr lang="en-US" sz="2400" b="1" dirty="0"/>
              <a:t>Deadline: </a:t>
            </a:r>
            <a:r>
              <a:rPr lang="en-US" sz="2400" dirty="0"/>
              <a:t>March 25, Annually</a:t>
            </a:r>
          </a:p>
          <a:p>
            <a:endParaRPr lang="en-US" sz="2400" dirty="0"/>
          </a:p>
          <a:p>
            <a:r>
              <a:rPr lang="en-US" sz="2400" b="1" dirty="0"/>
              <a:t>Amount: </a:t>
            </a:r>
            <a:r>
              <a:rPr lang="en-US" sz="2400" dirty="0"/>
              <a:t>$300,000-$500,000 for 3 years or up to $1,000,000 for 5 years</a:t>
            </a:r>
          </a:p>
          <a:p>
            <a:endParaRPr lang="en-US" sz="2400" dirty="0"/>
          </a:p>
          <a:p>
            <a:r>
              <a:rPr lang="en-US" sz="2400" b="1" dirty="0"/>
              <a:t>Summary:</a:t>
            </a:r>
          </a:p>
          <a:p>
            <a:r>
              <a:rPr lang="en-US" sz="2400" dirty="0"/>
              <a:t>“Designed to encourage development and implementation of bold, new, and potentially transformative approaches to STEM graduate education training. The program seeks proposals that a) explore ways for graduate students in [research-based] STEM master’s and doctoral degree programs to develop the skills, knowledge, and competencies needed to pursue a range of STEM careers, or b) support research on the graduate education system and outcomes of systemic interventions and policies.</a:t>
            </a:r>
          </a:p>
          <a:p>
            <a:endParaRPr lang="en-US" sz="2400" dirty="0"/>
          </a:p>
          <a:p>
            <a:r>
              <a:rPr lang="en-US" sz="2400" dirty="0"/>
              <a:t>The program addresses both workforce development, emphasizing broad participation, and institutional capacity-building needs in graduate education. Strategic collaborations…are encouraged.”</a:t>
            </a:r>
          </a:p>
        </p:txBody>
      </p:sp>
    </p:spTree>
    <p:extLst>
      <p:ext uri="{BB962C8B-B14F-4D97-AF65-F5344CB8AC3E}">
        <p14:creationId xmlns:p14="http://schemas.microsoft.com/office/powerpoint/2010/main" val="36346014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UWL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WL Theme 2">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UWL Theme 3">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6540</TotalTime>
  <Words>1617</Words>
  <Application>Microsoft Office PowerPoint</Application>
  <PresentationFormat>Custom</PresentationFormat>
  <Paragraphs>161</Paragraphs>
  <Slides>12</Slides>
  <Notes>11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12</vt:i4>
      </vt:variant>
    </vt:vector>
  </HeadingPairs>
  <TitlesOfParts>
    <vt:vector size="19" baseType="lpstr">
      <vt:lpstr>Arial</vt:lpstr>
      <vt:lpstr>Calibri</vt:lpstr>
      <vt:lpstr>Montserrat</vt:lpstr>
      <vt:lpstr>Roboto</vt:lpstr>
      <vt:lpstr>UWL Theme</vt:lpstr>
      <vt:lpstr>UWL Theme 2</vt:lpstr>
      <vt:lpstr>UWL Theme 3</vt:lpstr>
      <vt:lpstr>PowerPoint Presentation</vt:lpstr>
      <vt:lpstr>Getting Started:  Office of Research &amp; Sponsored Programs</vt:lpstr>
      <vt:lpstr>Funding: Finding It &amp; Internal Grants</vt:lpstr>
      <vt:lpstr>External Grants: How to Apply</vt:lpstr>
      <vt:lpstr>External Grants: Resources</vt:lpstr>
      <vt:lpstr>Research Compliance</vt:lpstr>
      <vt:lpstr>Potential Funding Opportunities:</vt:lpstr>
      <vt:lpstr>Potential Funding Opportunities:</vt:lpstr>
      <vt:lpstr>Potential Funding Opportunities:</vt:lpstr>
      <vt:lpstr>Potential Funding Opportunities:</vt:lpstr>
      <vt:lpstr>Potential Funding Opportunities:</vt:lpstr>
      <vt:lpstr>Not sure where to start?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Piro</dc:creator>
  <cp:lastModifiedBy>Abigail Peschges</cp:lastModifiedBy>
  <cp:revision>489</cp:revision>
  <dcterms:created xsi:type="dcterms:W3CDTF">2018-11-12T15:38:00Z</dcterms:created>
  <dcterms:modified xsi:type="dcterms:W3CDTF">2024-08-28T18:51:48Z</dcterms:modified>
</cp:coreProperties>
</file>